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231"/>
  </p:normalViewPr>
  <p:slideViewPr>
    <p:cSldViewPr snapToGrid="0" snapToObjects="1">
      <p:cViewPr varScale="1">
        <p:scale>
          <a:sx n="79" d="100"/>
          <a:sy n="79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3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8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5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6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0783-F10A-1F4B-8AD6-B82428B6BBF1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4735-68AC-E949-A1D3-A023D5314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Types of Imprisonments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sentence</a:t>
            </a:r>
          </a:p>
          <a:p>
            <a:pPr lvl="1"/>
            <a:r>
              <a:rPr lang="en-US" dirty="0" smtClean="0"/>
              <a:t>Serve the penalties for two or more crimes at the same time</a:t>
            </a:r>
          </a:p>
          <a:p>
            <a:r>
              <a:rPr lang="en-US" dirty="0" smtClean="0"/>
              <a:t>Consecutive sentence</a:t>
            </a:r>
          </a:p>
          <a:p>
            <a:pPr lvl="1"/>
            <a:r>
              <a:rPr lang="en-US" dirty="0" smtClean="0"/>
              <a:t>Serve the penalties for two or more crimes right after each other</a:t>
            </a:r>
          </a:p>
          <a:p>
            <a:r>
              <a:rPr lang="en-US" dirty="0" smtClean="0"/>
              <a:t>Intermittent sentence</a:t>
            </a:r>
          </a:p>
          <a:p>
            <a:pPr lvl="1"/>
            <a:r>
              <a:rPr lang="en-US" dirty="0" smtClean="0"/>
              <a:t>Serve penalties on weekends or at night (only for sentences that are 90 days or less)</a:t>
            </a:r>
          </a:p>
          <a:p>
            <a:r>
              <a:rPr lang="en-US" dirty="0" smtClean="0"/>
              <a:t>Indeterminate sentence</a:t>
            </a:r>
          </a:p>
          <a:p>
            <a:pPr lvl="1"/>
            <a:r>
              <a:rPr lang="en-US" dirty="0" smtClean="0"/>
              <a:t>Offender is institutionalized until it can be shown they can return to society  and display normal behavior </a:t>
            </a:r>
          </a:p>
        </p:txBody>
      </p:sp>
    </p:spTree>
    <p:extLst>
      <p:ext uri="{BB962C8B-B14F-4D97-AF65-F5344CB8AC3E}">
        <p14:creationId xmlns:p14="http://schemas.microsoft.com/office/powerpoint/2010/main" val="3025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of </a:t>
            </a:r>
            <a:r>
              <a:rPr lang="en-US" dirty="0" smtClean="0"/>
              <a:t>totality</a:t>
            </a:r>
          </a:p>
          <a:p>
            <a:pPr lvl="1"/>
            <a:r>
              <a:rPr lang="en-US" dirty="0" smtClean="0"/>
              <a:t>Someone who commits the same crimes multiple times does not receive an overlong prison term. (stealing 4 cars, but only getting 15 years- Theft over $5000 max is 10 years)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Punishment (death penalty)</a:t>
            </a:r>
          </a:p>
          <a:p>
            <a:pPr lvl="1"/>
            <a:r>
              <a:rPr lang="en-US" dirty="0" smtClean="0"/>
              <a:t>Canada has not had Capital Punishment since 1967. </a:t>
            </a:r>
          </a:p>
          <a:p>
            <a:pPr lvl="1"/>
            <a:r>
              <a:rPr lang="en-US" dirty="0" smtClean="0"/>
              <a:t>Since the inception, Canada hanged 710 people before abolishing it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Restorative Justice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Restorative justice focuses on healing relationships</a:t>
            </a:r>
          </a:p>
          <a:p>
            <a:r>
              <a:rPr lang="en-US" dirty="0" smtClean="0"/>
              <a:t>Sentencing circles</a:t>
            </a:r>
          </a:p>
          <a:p>
            <a:pPr lvl="1"/>
            <a:r>
              <a:rPr lang="en-US" dirty="0" smtClean="0"/>
              <a:t>The offender, victim, family and community members, a judge, lawyers, and police recommend the offenders sentence and possible restitution </a:t>
            </a:r>
          </a:p>
          <a:p>
            <a:r>
              <a:rPr lang="en-US" dirty="0" smtClean="0"/>
              <a:t>Healing circles</a:t>
            </a:r>
          </a:p>
          <a:p>
            <a:pPr lvl="1"/>
            <a:r>
              <a:rPr lang="en-US" dirty="0" smtClean="0"/>
              <a:t>Resolve conflict between victim and offender</a:t>
            </a:r>
          </a:p>
          <a:p>
            <a:pPr lvl="1"/>
            <a:r>
              <a:rPr lang="en-US" dirty="0" smtClean="0"/>
              <a:t>Both parties are able to voice their feelings, and hopefully undergo a personal healing</a:t>
            </a:r>
          </a:p>
          <a:p>
            <a:r>
              <a:rPr lang="en-US" dirty="0" smtClean="0"/>
              <a:t>Releasing circles</a:t>
            </a:r>
          </a:p>
          <a:p>
            <a:pPr lvl="1"/>
            <a:r>
              <a:rPr lang="en-US" dirty="0" smtClean="0"/>
              <a:t>Held in Aboriginal communities at the end of a sentence</a:t>
            </a:r>
          </a:p>
          <a:p>
            <a:pPr lvl="1"/>
            <a:r>
              <a:rPr lang="en-US" dirty="0" smtClean="0"/>
              <a:t>Creates a plan for a successful return of the offender to the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Appeals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side (Crown or </a:t>
            </a:r>
            <a:r>
              <a:rPr lang="en-US" dirty="0" err="1" smtClean="0"/>
              <a:t>Defence</a:t>
            </a:r>
            <a:r>
              <a:rPr lang="en-US" dirty="0" smtClean="0"/>
              <a:t>) can make an appeal</a:t>
            </a:r>
          </a:p>
          <a:p>
            <a:r>
              <a:rPr lang="en-US" dirty="0" smtClean="0"/>
              <a:t>The side that makes the appeal is the appellant, the other party is the respondent</a:t>
            </a:r>
          </a:p>
          <a:p>
            <a:r>
              <a:rPr lang="en-US" dirty="0" smtClean="0"/>
              <a:t>Can appeal the conviction, verdict, sentence, or rulings on fitness to stand trial (for summary offences only)</a:t>
            </a:r>
          </a:p>
          <a:p>
            <a:r>
              <a:rPr lang="en-US" dirty="0" smtClean="0"/>
              <a:t>Appeal needs to be based on a question of law or fact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6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Prison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Custody</a:t>
            </a:r>
          </a:p>
          <a:p>
            <a:pPr lvl="1"/>
            <a:r>
              <a:rPr lang="en-US" dirty="0" smtClean="0"/>
              <a:t>Inmates who are dangerous offenders, likely to escape, or hard to manage</a:t>
            </a:r>
          </a:p>
          <a:p>
            <a:r>
              <a:rPr lang="en-US" dirty="0" smtClean="0"/>
              <a:t>Open Custody</a:t>
            </a:r>
          </a:p>
          <a:p>
            <a:pPr lvl="1"/>
            <a:r>
              <a:rPr lang="en-US" dirty="0" smtClean="0"/>
              <a:t>Allows inmates to work, possibly go to school </a:t>
            </a:r>
            <a:r>
              <a:rPr lang="mr-IN" dirty="0" smtClean="0"/>
              <a:t>–</a:t>
            </a:r>
            <a:r>
              <a:rPr lang="en-US" dirty="0" smtClean="0"/>
              <a:t> be one day parole</a:t>
            </a:r>
          </a:p>
          <a:p>
            <a:r>
              <a:rPr lang="en-US" dirty="0" smtClean="0"/>
              <a:t>3 levels of prison </a:t>
            </a:r>
            <a:r>
              <a:rPr lang="mr-IN" dirty="0" smtClean="0"/>
              <a:t>–</a:t>
            </a:r>
            <a:r>
              <a:rPr lang="en-US" dirty="0" smtClean="0"/>
              <a:t> Maximum, Medium, Minimum</a:t>
            </a:r>
          </a:p>
          <a:p>
            <a:r>
              <a:rPr lang="en-US" dirty="0" smtClean="0"/>
              <a:t>Anyone convicted of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degree murder must spend at least 2 years in a maximum security prison before moving to a lower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Conditional Release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absence is allowed for offenders to participate in a rehabilitation program, obtain medical treatment, or attend significant family events.</a:t>
            </a:r>
          </a:p>
          <a:p>
            <a:r>
              <a:rPr lang="en-US" dirty="0" smtClean="0"/>
              <a:t>Escorted Absence</a:t>
            </a:r>
          </a:p>
          <a:p>
            <a:pPr lvl="1"/>
            <a:r>
              <a:rPr lang="en-US" dirty="0" smtClean="0"/>
              <a:t>Can be granted anytime for 5 to 15 days</a:t>
            </a:r>
          </a:p>
          <a:p>
            <a:r>
              <a:rPr lang="en-US" dirty="0" smtClean="0"/>
              <a:t>Unescorted Absence</a:t>
            </a:r>
          </a:p>
          <a:p>
            <a:pPr lvl="1"/>
            <a:r>
              <a:rPr lang="en-US" dirty="0" smtClean="0"/>
              <a:t>Can be granted after 1/6 of sentence is served for 2 or 3 days</a:t>
            </a:r>
          </a:p>
        </p:txBody>
      </p:sp>
    </p:spTree>
    <p:extLst>
      <p:ext uri="{BB962C8B-B14F-4D97-AF65-F5344CB8AC3E}">
        <p14:creationId xmlns:p14="http://schemas.microsoft.com/office/powerpoint/2010/main" val="5448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Parole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Parole</a:t>
            </a:r>
          </a:p>
          <a:p>
            <a:pPr lvl="1"/>
            <a:r>
              <a:rPr lang="en-US" dirty="0" smtClean="0"/>
              <a:t>Released during the day, but must return at night</a:t>
            </a:r>
          </a:p>
          <a:p>
            <a:pPr lvl="1"/>
            <a:r>
              <a:rPr lang="en-US" dirty="0" smtClean="0"/>
              <a:t>Allows offender to attend school or work to prepare for release</a:t>
            </a:r>
          </a:p>
          <a:p>
            <a:r>
              <a:rPr lang="en-US" dirty="0" smtClean="0"/>
              <a:t>Full Parole</a:t>
            </a:r>
          </a:p>
          <a:p>
            <a:pPr lvl="1"/>
            <a:r>
              <a:rPr lang="en-US" dirty="0" smtClean="0"/>
              <a:t>Usually a person can get parole after ½ of the sentence is served, or 7 </a:t>
            </a:r>
            <a:r>
              <a:rPr lang="mr-IN" dirty="0" smtClean="0"/>
              <a:t>–</a:t>
            </a:r>
            <a:r>
              <a:rPr lang="en-US" dirty="0" smtClean="0"/>
              <a:t> 10 years, whichever one is less, depending on </a:t>
            </a:r>
            <a:r>
              <a:rPr lang="en-US" dirty="0"/>
              <a:t>the </a:t>
            </a:r>
            <a:r>
              <a:rPr lang="en-US" dirty="0" smtClean="0"/>
              <a:t>severity of the crime</a:t>
            </a:r>
          </a:p>
          <a:p>
            <a:pPr lvl="1"/>
            <a:r>
              <a:rPr lang="en-US" dirty="0" smtClean="0"/>
              <a:t>Parole for murder 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(life in prison) </a:t>
            </a:r>
            <a:r>
              <a:rPr lang="mr-IN" dirty="0" smtClean="0"/>
              <a:t>–</a:t>
            </a:r>
            <a:r>
              <a:rPr lang="en-US" dirty="0" smtClean="0"/>
              <a:t> not eligible for parole for 25 years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 </a:t>
            </a:r>
            <a:r>
              <a:rPr lang="mr-IN" dirty="0" smtClean="0"/>
              <a:t>–</a:t>
            </a:r>
            <a:r>
              <a:rPr lang="en-US" dirty="0" smtClean="0"/>
              <a:t> not eligible for parole for 10 </a:t>
            </a:r>
            <a:r>
              <a:rPr lang="mr-IN" dirty="0" smtClean="0"/>
              <a:t>–</a:t>
            </a:r>
            <a:r>
              <a:rPr lang="en-US" dirty="0" smtClean="0"/>
              <a:t> 25 years, depends on judge</a:t>
            </a:r>
          </a:p>
          <a:p>
            <a:pPr lvl="2"/>
            <a:r>
              <a:rPr lang="en-US" dirty="0" smtClean="0"/>
              <a:t>Faint Hope Clause </a:t>
            </a:r>
            <a:r>
              <a:rPr lang="mr-IN" dirty="0" smtClean="0"/>
              <a:t>–</a:t>
            </a:r>
            <a:r>
              <a:rPr lang="en-US" dirty="0" smtClean="0"/>
              <a:t> after 15 years can ask for a review in hopes of getting parole early</a:t>
            </a:r>
          </a:p>
        </p:txBody>
      </p:sp>
    </p:spTree>
    <p:extLst>
      <p:ext uri="{BB962C8B-B14F-4D97-AF65-F5344CB8AC3E}">
        <p14:creationId xmlns:p14="http://schemas.microsoft.com/office/powerpoint/2010/main" val="13656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Royal Prerogative of Mercy</a:t>
            </a:r>
          </a:p>
          <a:p>
            <a:pPr lvl="1"/>
            <a:r>
              <a:rPr lang="en-US" dirty="0" smtClean="0"/>
              <a:t>Federal Government can revoke the fine or prison sentence</a:t>
            </a:r>
          </a:p>
          <a:p>
            <a:pPr lvl="1"/>
            <a:r>
              <a:rPr lang="en-US" dirty="0" smtClean="0"/>
              <a:t>Free Pardon </a:t>
            </a:r>
            <a:r>
              <a:rPr lang="mr-IN" dirty="0" smtClean="0"/>
              <a:t>–</a:t>
            </a:r>
            <a:r>
              <a:rPr lang="en-US" dirty="0" smtClean="0"/>
              <a:t> shows the convicted person is innocent</a:t>
            </a:r>
          </a:p>
          <a:p>
            <a:pPr lvl="1"/>
            <a:r>
              <a:rPr lang="en-US" dirty="0" smtClean="0"/>
              <a:t>Ordinary pardon </a:t>
            </a:r>
            <a:r>
              <a:rPr lang="mr-IN" dirty="0" smtClean="0"/>
              <a:t>–</a:t>
            </a:r>
            <a:r>
              <a:rPr lang="en-US" dirty="0" smtClean="0"/>
              <a:t> granted on compassionate grounds</a:t>
            </a:r>
          </a:p>
          <a:p>
            <a:r>
              <a:rPr lang="en-US" dirty="0" smtClean="0"/>
              <a:t>Criminal Records</a:t>
            </a:r>
          </a:p>
          <a:p>
            <a:pPr lvl="1"/>
            <a:r>
              <a:rPr lang="en-US" dirty="0" smtClean="0"/>
              <a:t>Generally a person with a criminal record is not allowed to have any job that handles money</a:t>
            </a:r>
          </a:p>
          <a:p>
            <a:pPr lvl="1"/>
            <a:r>
              <a:rPr lang="en-US" dirty="0" smtClean="0"/>
              <a:t>Some countries refuse to admit someone with a criminal record</a:t>
            </a:r>
          </a:p>
          <a:p>
            <a:pPr lvl="1"/>
            <a:r>
              <a:rPr lang="en-US" dirty="0" smtClean="0"/>
              <a:t>With be with the person for the rest of their life unless they apply to have it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Factors considered when sentencing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judge must consider many factors when determining sentencing </a:t>
            </a:r>
            <a:r>
              <a:rPr lang="mr-IN" dirty="0" smtClean="0"/>
              <a:t>–</a:t>
            </a:r>
            <a:r>
              <a:rPr lang="en-US" dirty="0" smtClean="0"/>
              <a:t> refer to figure 9-2 (pg.252)</a:t>
            </a:r>
          </a:p>
          <a:p>
            <a:r>
              <a:rPr lang="en-US" dirty="0" smtClean="0"/>
              <a:t>Pre-sentence report</a:t>
            </a:r>
          </a:p>
          <a:p>
            <a:pPr lvl="1"/>
            <a:r>
              <a:rPr lang="en-US" dirty="0" smtClean="0"/>
              <a:t>A report prepared for the judge by a probation officer describing the offender’s situation</a:t>
            </a:r>
          </a:p>
          <a:p>
            <a:r>
              <a:rPr lang="en-US" dirty="0" smtClean="0"/>
              <a:t>Victim Impact Statement</a:t>
            </a:r>
          </a:p>
          <a:p>
            <a:pPr lvl="1"/>
            <a:r>
              <a:rPr lang="en-US" dirty="0" smtClean="0"/>
              <a:t>Statement made by the victim and others affected by the victim on how the offence affected their lives</a:t>
            </a:r>
          </a:p>
          <a:p>
            <a:r>
              <a:rPr lang="en-US" dirty="0" smtClean="0"/>
              <a:t>Mitigating Circumstances</a:t>
            </a:r>
          </a:p>
          <a:p>
            <a:pPr lvl="1"/>
            <a:r>
              <a:rPr lang="en-US" dirty="0" smtClean="0"/>
              <a:t>Lessen </a:t>
            </a:r>
            <a:r>
              <a:rPr lang="en-US" dirty="0" smtClean="0"/>
              <a:t>the responsibility of the offender</a:t>
            </a:r>
          </a:p>
          <a:p>
            <a:r>
              <a:rPr lang="en-US" dirty="0" smtClean="0"/>
              <a:t>Aggravating Circumstances</a:t>
            </a:r>
          </a:p>
          <a:p>
            <a:pPr lvl="1"/>
            <a:r>
              <a:rPr lang="en-US" dirty="0" smtClean="0"/>
              <a:t>Increase the responsibility of the offender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Goals when sentencing offenders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Should deter an offender from committing a criminal offence in the future</a:t>
            </a:r>
          </a:p>
          <a:p>
            <a:pPr lvl="1"/>
            <a:r>
              <a:rPr lang="en-US" dirty="0" smtClean="0"/>
              <a:t>Everyone should be deterred from committing a criminal offence</a:t>
            </a:r>
          </a:p>
          <a:p>
            <a:r>
              <a:rPr lang="en-US" dirty="0" smtClean="0"/>
              <a:t>Rehabilitation (resocialization)</a:t>
            </a:r>
          </a:p>
          <a:p>
            <a:pPr lvl="1"/>
            <a:r>
              <a:rPr lang="en-US" dirty="0" smtClean="0"/>
              <a:t>Assist and prepare offenders to return to society </a:t>
            </a:r>
          </a:p>
          <a:p>
            <a:r>
              <a:rPr lang="en-US" dirty="0" smtClean="0"/>
              <a:t>Retribution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unish offenders </a:t>
            </a:r>
          </a:p>
          <a:p>
            <a:r>
              <a:rPr lang="en-US" dirty="0" smtClean="0"/>
              <a:t>Segregation </a:t>
            </a:r>
          </a:p>
          <a:p>
            <a:pPr lvl="1"/>
            <a:r>
              <a:rPr lang="en-US" dirty="0" smtClean="0"/>
              <a:t>Incarceration - segregating offenders from society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Sentencing an Offender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Diversion programs</a:t>
            </a:r>
          </a:p>
          <a:p>
            <a:pPr lvl="1"/>
            <a:r>
              <a:rPr lang="en-US" dirty="0" smtClean="0"/>
              <a:t>They are used to keep offenders out of the prison system and repay society </a:t>
            </a:r>
          </a:p>
          <a:p>
            <a:r>
              <a:rPr lang="en-US" dirty="0" smtClean="0"/>
              <a:t>Absolute Discharge</a:t>
            </a:r>
          </a:p>
          <a:p>
            <a:pPr lvl="1"/>
            <a:r>
              <a:rPr lang="en-US" dirty="0" smtClean="0"/>
              <a:t>Usually the first offence</a:t>
            </a:r>
          </a:p>
          <a:p>
            <a:pPr lvl="1"/>
            <a:r>
              <a:rPr lang="en-US" dirty="0" smtClean="0"/>
              <a:t>Will not receive a criminal record</a:t>
            </a:r>
          </a:p>
          <a:p>
            <a:r>
              <a:rPr lang="en-US" dirty="0" smtClean="0"/>
              <a:t>Conditional Discharge</a:t>
            </a:r>
          </a:p>
          <a:p>
            <a:pPr lvl="1"/>
            <a:r>
              <a:rPr lang="en-US" dirty="0" smtClean="0"/>
              <a:t>Will not receive a criminal record</a:t>
            </a:r>
          </a:p>
          <a:p>
            <a:pPr lvl="1"/>
            <a:r>
              <a:rPr lang="en-US" dirty="0" smtClean="0"/>
              <a:t>Must follow certain conditions laid out by the judge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Suspended Sentence</a:t>
            </a:r>
          </a:p>
          <a:p>
            <a:pPr lvl="1"/>
            <a:r>
              <a:rPr lang="en-US" dirty="0" smtClean="0"/>
              <a:t>If the offenders meets certain conditions laid out by the judge then they will never serve their sentence</a:t>
            </a:r>
          </a:p>
          <a:p>
            <a:pPr lvl="1"/>
            <a:r>
              <a:rPr lang="en-US" dirty="0" smtClean="0"/>
              <a:t>Still has a record of conviction and can be placed on probation for 3 years</a:t>
            </a:r>
          </a:p>
          <a:p>
            <a:r>
              <a:rPr lang="en-US" dirty="0" smtClean="0"/>
              <a:t>Conditional Sentence</a:t>
            </a:r>
          </a:p>
          <a:p>
            <a:pPr lvl="1"/>
            <a:r>
              <a:rPr lang="en-US" dirty="0" smtClean="0"/>
              <a:t>Can be used if the sentence is less than 2 years and crime carries no minimum sentence</a:t>
            </a:r>
          </a:p>
          <a:p>
            <a:pPr lvl="1"/>
            <a:r>
              <a:rPr lang="en-US" dirty="0" smtClean="0"/>
              <a:t>Can serve sentence in the community and must keep the peace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Probation</a:t>
            </a:r>
          </a:p>
          <a:p>
            <a:pPr lvl="1"/>
            <a:r>
              <a:rPr lang="en-US" dirty="0" smtClean="0"/>
              <a:t>Offenders must follow certain conditions and keep the peace</a:t>
            </a:r>
          </a:p>
          <a:p>
            <a:r>
              <a:rPr lang="en-US" dirty="0" smtClean="0"/>
              <a:t>Suspension of Privilege</a:t>
            </a:r>
          </a:p>
          <a:p>
            <a:pPr lvl="1"/>
            <a:r>
              <a:rPr lang="en-US" dirty="0" smtClean="0"/>
              <a:t>Loss of social privilege (ex. Drivers license)</a:t>
            </a:r>
          </a:p>
          <a:p>
            <a:r>
              <a:rPr lang="en-US" dirty="0" smtClean="0"/>
              <a:t>Peace Bond</a:t>
            </a:r>
          </a:p>
          <a:p>
            <a:pPr lvl="1"/>
            <a:r>
              <a:rPr lang="en-US" dirty="0" smtClean="0"/>
              <a:t>Keep the peace, follow certain conditions for up to 12 months</a:t>
            </a:r>
          </a:p>
          <a:p>
            <a:pPr lvl="1"/>
            <a:r>
              <a:rPr lang="en-US" dirty="0" smtClean="0"/>
              <a:t>May need to stay away from certain people, their family members, or people associated with them</a:t>
            </a:r>
          </a:p>
        </p:txBody>
      </p:sp>
    </p:spTree>
    <p:extLst>
      <p:ext uri="{BB962C8B-B14F-4D97-AF65-F5344CB8AC3E}">
        <p14:creationId xmlns:p14="http://schemas.microsoft.com/office/powerpoint/2010/main" val="5722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Restitution or </a:t>
            </a:r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Offender repays the victim in forms of cash, work, or anything the offender and victim work out</a:t>
            </a:r>
          </a:p>
          <a:p>
            <a:pPr lvl="1"/>
            <a:r>
              <a:rPr lang="en-US" dirty="0" smtClean="0"/>
              <a:t>If offender fails to complete restitution, they are imprisoned </a:t>
            </a:r>
            <a:endParaRPr lang="en-US" dirty="0" smtClean="0"/>
          </a:p>
          <a:p>
            <a:r>
              <a:rPr lang="en-US" dirty="0" smtClean="0"/>
              <a:t>Community Service </a:t>
            </a:r>
            <a:r>
              <a:rPr lang="en-US" dirty="0" smtClean="0"/>
              <a:t>Orders</a:t>
            </a:r>
          </a:p>
          <a:p>
            <a:pPr lvl="1"/>
            <a:r>
              <a:rPr lang="en-US" dirty="0" smtClean="0"/>
              <a:t>Work a certain number of hours that make a useful social contribution</a:t>
            </a:r>
          </a:p>
          <a:p>
            <a:pPr lvl="1"/>
            <a:r>
              <a:rPr lang="en-US" dirty="0" smtClean="0"/>
              <a:t>Frequent with high profile people (ex. Artist preforms a concert for charity)</a:t>
            </a:r>
          </a:p>
          <a:p>
            <a:r>
              <a:rPr lang="en-US" dirty="0" smtClean="0"/>
              <a:t>Deportation</a:t>
            </a:r>
            <a:endParaRPr lang="en-US" dirty="0"/>
          </a:p>
          <a:p>
            <a:pPr lvl="1"/>
            <a:r>
              <a:rPr lang="en-US" dirty="0" smtClean="0"/>
              <a:t>Anyone who is NOT a Canadian citizen and commits a serious crime, can be deported to his or her origin country </a:t>
            </a:r>
            <a:r>
              <a:rPr lang="mr-IN" dirty="0" smtClean="0"/>
              <a:t>–</a:t>
            </a:r>
            <a:r>
              <a:rPr lang="en-US" dirty="0" smtClean="0"/>
              <a:t> usually federal government will apply to the courts for this to happen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6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Fines</a:t>
            </a:r>
          </a:p>
          <a:p>
            <a:pPr lvl="1"/>
            <a:r>
              <a:rPr lang="en-US" dirty="0" smtClean="0"/>
              <a:t>Max fine for summary offences is $2000 (except assault is $5000) </a:t>
            </a:r>
          </a:p>
          <a:p>
            <a:pPr lvl="1"/>
            <a:r>
              <a:rPr lang="en-US" dirty="0" smtClean="0"/>
              <a:t>If unable to pay fine, the offender can work and earn credits towards his/her fine. (similar to community service)</a:t>
            </a:r>
            <a:endParaRPr lang="en-US" dirty="0" smtClean="0"/>
          </a:p>
          <a:p>
            <a:r>
              <a:rPr lang="en-US" dirty="0" smtClean="0"/>
              <a:t>Imprisonment</a:t>
            </a:r>
          </a:p>
          <a:p>
            <a:pPr lvl="1"/>
            <a:r>
              <a:rPr lang="en-US" dirty="0" smtClean="0"/>
              <a:t>6 months max for summary convictions (assaults, etc. can be 18 months)</a:t>
            </a:r>
          </a:p>
          <a:p>
            <a:pPr lvl="1"/>
            <a:r>
              <a:rPr lang="en-US" dirty="0" smtClean="0"/>
              <a:t>Time spent in custody before trial - standard rule is that it will count for twice the time (due to no parole, rehabilitation or recreation)</a:t>
            </a:r>
          </a:p>
          <a:p>
            <a:pPr lvl="1"/>
            <a:r>
              <a:rPr lang="en-US" dirty="0" smtClean="0"/>
              <a:t>30 days or less </a:t>
            </a:r>
            <a:r>
              <a:rPr lang="mr-IN" dirty="0" smtClean="0"/>
              <a:t>–</a:t>
            </a:r>
            <a:r>
              <a:rPr lang="en-US" dirty="0" smtClean="0"/>
              <a:t> local penitentiary</a:t>
            </a:r>
          </a:p>
          <a:p>
            <a:pPr lvl="1"/>
            <a:r>
              <a:rPr lang="en-US" dirty="0" smtClean="0"/>
              <a:t>30 days to 2 years </a:t>
            </a:r>
            <a:r>
              <a:rPr lang="mr-IN" dirty="0" smtClean="0"/>
              <a:t>–</a:t>
            </a:r>
            <a:r>
              <a:rPr lang="en-US" dirty="0" smtClean="0"/>
              <a:t> provincial prison </a:t>
            </a:r>
          </a:p>
          <a:p>
            <a:pPr lvl="1"/>
            <a:r>
              <a:rPr lang="en-US" dirty="0" smtClean="0"/>
              <a:t>More than 2 years </a:t>
            </a:r>
            <a:r>
              <a:rPr lang="mr-IN" dirty="0" smtClean="0"/>
              <a:t>–</a:t>
            </a:r>
            <a:r>
              <a:rPr lang="en-US" dirty="0" smtClean="0"/>
              <a:t> federal prison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 </a:t>
            </a:r>
            <a:r>
              <a:rPr lang="en-US" dirty="0"/>
              <a:t>and Long Term </a:t>
            </a:r>
            <a:r>
              <a:rPr lang="en-US" dirty="0" smtClean="0"/>
              <a:t>Offenders</a:t>
            </a:r>
          </a:p>
          <a:p>
            <a:pPr lvl="1"/>
            <a:r>
              <a:rPr lang="en-US" dirty="0" smtClean="0"/>
              <a:t>Little hope of being rehabilitated/pose a threat to society</a:t>
            </a:r>
          </a:p>
          <a:p>
            <a:pPr lvl="1"/>
            <a:r>
              <a:rPr lang="en-US" dirty="0" smtClean="0"/>
              <a:t>For someone to be a dangerous offender they must:</a:t>
            </a:r>
          </a:p>
          <a:p>
            <a:pPr lvl="2"/>
            <a:r>
              <a:rPr lang="en-US" dirty="0" smtClean="0"/>
              <a:t>Have a pattern of aggressive behavior that is unlikely to change</a:t>
            </a:r>
          </a:p>
          <a:p>
            <a:pPr lvl="2"/>
            <a:r>
              <a:rPr lang="en-US" dirty="0" smtClean="0"/>
              <a:t>Doesn’t care about the consequences </a:t>
            </a:r>
          </a:p>
          <a:p>
            <a:pPr lvl="2"/>
            <a:r>
              <a:rPr lang="en-US" dirty="0" smtClean="0"/>
              <a:t>Future behavior is likely to be abnormal</a:t>
            </a:r>
          </a:p>
          <a:p>
            <a:pPr lvl="2"/>
            <a:r>
              <a:rPr lang="en-US" dirty="0" smtClean="0"/>
              <a:t>Has sexual impulses that will likely cause pain to others</a:t>
            </a:r>
          </a:p>
          <a:p>
            <a:pPr lvl="1"/>
            <a:r>
              <a:rPr lang="en-US" dirty="0" smtClean="0"/>
              <a:t>Offender receives an indeterminate sentence (institutionalized until they display normal behavior)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12798</TotalTime>
  <Words>1152</Words>
  <Application>Microsoft Macintosh PowerPoint</Application>
  <PresentationFormat>Widescreen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Mangal</vt:lpstr>
      <vt:lpstr>Arial</vt:lpstr>
      <vt:lpstr>Office Theme</vt:lpstr>
      <vt:lpstr>Chapter 9</vt:lpstr>
      <vt:lpstr>Factors considered when sentencing</vt:lpstr>
      <vt:lpstr>Goals when sentencing offenders</vt:lpstr>
      <vt:lpstr>Sentencing an Offender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Imprisonments</vt:lpstr>
      <vt:lpstr>PowerPoint Presentation</vt:lpstr>
      <vt:lpstr>Capital Punishment</vt:lpstr>
      <vt:lpstr>Restorative Justice</vt:lpstr>
      <vt:lpstr>Appeals</vt:lpstr>
      <vt:lpstr>Prison</vt:lpstr>
      <vt:lpstr>Conditional Release</vt:lpstr>
      <vt:lpstr>Parole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Microsoft Office User</dc:creator>
  <cp:lastModifiedBy>Microsoft Office User</cp:lastModifiedBy>
  <cp:revision>29</cp:revision>
  <dcterms:created xsi:type="dcterms:W3CDTF">2018-02-14T22:40:16Z</dcterms:created>
  <dcterms:modified xsi:type="dcterms:W3CDTF">2018-04-09T14:21:29Z</dcterms:modified>
</cp:coreProperties>
</file>