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231"/>
  </p:normalViewPr>
  <p:slideViewPr>
    <p:cSldViewPr snapToGrid="0" snapToObjects="1">
      <p:cViewPr varScale="1">
        <p:scale>
          <a:sx n="79" d="100"/>
          <a:sy n="79" d="100"/>
        </p:scale>
        <p:origin x="13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2807-7308-3E4A-8CAF-A58CBE6E5E74}" type="datetimeFigureOut">
              <a:rPr lang="en-US" smtClean="0"/>
              <a:t>5/8/18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92F6-462C-144C-BDF6-1B9DCE64D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5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2807-7308-3E4A-8CAF-A58CBE6E5E74}" type="datetimeFigureOut">
              <a:rPr lang="en-US" smtClean="0"/>
              <a:t>5/8/18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92F6-462C-144C-BDF6-1B9DCE64D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30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2807-7308-3E4A-8CAF-A58CBE6E5E74}" type="datetimeFigureOut">
              <a:rPr lang="en-US" smtClean="0"/>
              <a:t>5/8/18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92F6-462C-144C-BDF6-1B9DCE64D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01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2807-7308-3E4A-8CAF-A58CBE6E5E74}" type="datetimeFigureOut">
              <a:rPr lang="en-US" smtClean="0"/>
              <a:t>5/8/18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92F6-462C-144C-BDF6-1B9DCE64D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2807-7308-3E4A-8CAF-A58CBE6E5E74}" type="datetimeFigureOut">
              <a:rPr lang="en-US" smtClean="0"/>
              <a:t>5/8/18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92F6-462C-144C-BDF6-1B9DCE64D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26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2807-7308-3E4A-8CAF-A58CBE6E5E74}" type="datetimeFigureOut">
              <a:rPr lang="en-US" smtClean="0"/>
              <a:t>5/8/18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92F6-462C-144C-BDF6-1B9DCE64D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88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2807-7308-3E4A-8CAF-A58CBE6E5E74}" type="datetimeFigureOut">
              <a:rPr lang="en-US" smtClean="0"/>
              <a:t>5/8/18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92F6-462C-144C-BDF6-1B9DCE64D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2807-7308-3E4A-8CAF-A58CBE6E5E74}" type="datetimeFigureOut">
              <a:rPr lang="en-US" smtClean="0"/>
              <a:t>5/8/18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92F6-462C-144C-BDF6-1B9DCE64D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47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2807-7308-3E4A-8CAF-A58CBE6E5E74}" type="datetimeFigureOut">
              <a:rPr lang="en-US" smtClean="0"/>
              <a:t>5/8/18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92F6-462C-144C-BDF6-1B9DCE64D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8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2807-7308-3E4A-8CAF-A58CBE6E5E74}" type="datetimeFigureOut">
              <a:rPr lang="en-US" smtClean="0"/>
              <a:t>5/8/18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92F6-462C-144C-BDF6-1B9DCE64D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2807-7308-3E4A-8CAF-A58CBE6E5E74}" type="datetimeFigureOut">
              <a:rPr lang="en-US" smtClean="0"/>
              <a:t>5/8/18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92F6-462C-144C-BDF6-1B9DCE64D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7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32807-7308-3E4A-8CAF-A58CBE6E5E74}" type="datetimeFigureOut">
              <a:rPr lang="en-US" smtClean="0"/>
              <a:t>5/8/18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392F6-462C-144C-BDF6-1B9DCE64D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76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14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2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Custody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Custody </a:t>
            </a:r>
          </a:p>
          <a:p>
            <a:pPr lvl="1"/>
            <a:r>
              <a:rPr lang="en-US" dirty="0"/>
              <a:t>Which parent the child will live with</a:t>
            </a:r>
          </a:p>
          <a:p>
            <a:r>
              <a:rPr lang="en-US" dirty="0"/>
              <a:t>Access</a:t>
            </a:r>
          </a:p>
          <a:p>
            <a:pPr lvl="1"/>
            <a:r>
              <a:rPr lang="en-US" dirty="0"/>
              <a:t>Which parent will have visitation rights</a:t>
            </a:r>
          </a:p>
          <a:p>
            <a:r>
              <a:rPr lang="en-US" dirty="0"/>
              <a:t>Best interests of the child</a:t>
            </a:r>
          </a:p>
          <a:p>
            <a:pPr lvl="1"/>
            <a:r>
              <a:rPr lang="en-US" dirty="0"/>
              <a:t>Home environment</a:t>
            </a:r>
          </a:p>
          <a:p>
            <a:pPr lvl="1"/>
            <a:r>
              <a:rPr lang="en-US" dirty="0"/>
              <a:t>Parent-child relationship</a:t>
            </a:r>
          </a:p>
          <a:p>
            <a:pPr lvl="1"/>
            <a:r>
              <a:rPr lang="en-US" dirty="0"/>
              <a:t>Parenting abilities</a:t>
            </a:r>
          </a:p>
          <a:p>
            <a:pPr lvl="1"/>
            <a:r>
              <a:rPr lang="en-US" dirty="0"/>
              <a:t>Emotional, mental, physical health of each parent</a:t>
            </a:r>
          </a:p>
          <a:p>
            <a:pPr lvl="1"/>
            <a:r>
              <a:rPr lang="en-US" dirty="0"/>
              <a:t>Support available from relatives</a:t>
            </a:r>
          </a:p>
          <a:p>
            <a:pPr lvl="1"/>
            <a:r>
              <a:rPr lang="en-US" dirty="0"/>
              <a:t>Parent’s and child’s schedules</a:t>
            </a:r>
          </a:p>
          <a:p>
            <a:pPr lvl="1"/>
            <a:r>
              <a:rPr lang="en-US" dirty="0"/>
              <a:t>Keeping siblings together</a:t>
            </a:r>
          </a:p>
          <a:p>
            <a:pPr lvl="1"/>
            <a:r>
              <a:rPr lang="en-US" dirty="0"/>
              <a:t>Childs wishes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663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Factors determining Custody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Family mediation agreements</a:t>
            </a:r>
          </a:p>
          <a:p>
            <a:r>
              <a:rPr lang="en-US" dirty="0"/>
              <a:t>Not relying on traditional roles for determining custody</a:t>
            </a:r>
          </a:p>
          <a:p>
            <a:r>
              <a:rPr lang="en-US" dirty="0"/>
              <a:t>Stability of home environment</a:t>
            </a:r>
          </a:p>
          <a:p>
            <a:pPr lvl="1"/>
            <a:r>
              <a:rPr lang="en-US" dirty="0"/>
              <a:t>Interim custody often gets permanent custody</a:t>
            </a:r>
          </a:p>
          <a:p>
            <a:pPr lvl="1"/>
            <a:r>
              <a:rPr lang="en-US" dirty="0"/>
              <a:t>Primary caregiver</a:t>
            </a:r>
          </a:p>
          <a:p>
            <a:pPr lvl="2"/>
            <a:r>
              <a:rPr lang="en-US" dirty="0"/>
              <a:t>Attending children’s events, taking to medical appointments, etc.</a:t>
            </a:r>
          </a:p>
          <a:p>
            <a:r>
              <a:rPr lang="en-US" dirty="0"/>
              <a:t>Separation of siblings</a:t>
            </a:r>
          </a:p>
          <a:p>
            <a:pPr lvl="1"/>
            <a:r>
              <a:rPr lang="en-US" dirty="0"/>
              <a:t>Seldom separated unless there is a good reason</a:t>
            </a:r>
          </a:p>
          <a:p>
            <a:pPr lvl="1"/>
            <a:r>
              <a:rPr lang="en-US" dirty="0"/>
              <a:t>If they are separated, often mother gets girls, father gets boys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793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Children preferences </a:t>
            </a:r>
          </a:p>
          <a:p>
            <a:pPr lvl="1"/>
            <a:r>
              <a:rPr lang="en-US" dirty="0"/>
              <a:t>As children get older, their opinion is weighted carefully</a:t>
            </a:r>
          </a:p>
          <a:p>
            <a:pPr lvl="1"/>
            <a:r>
              <a:rPr lang="en-US" dirty="0"/>
              <a:t>8 to 13 are weighted carefully</a:t>
            </a:r>
          </a:p>
          <a:p>
            <a:pPr lvl="1"/>
            <a:r>
              <a:rPr lang="en-US" dirty="0"/>
              <a:t>14 and up are seriously considered</a:t>
            </a:r>
          </a:p>
          <a:p>
            <a:r>
              <a:rPr lang="en-US" dirty="0"/>
              <a:t>Parental Conduct</a:t>
            </a:r>
          </a:p>
          <a:p>
            <a:pPr lvl="1"/>
            <a:r>
              <a:rPr lang="en-US" dirty="0"/>
              <a:t>Adultery will not likely have impact on custody, compared to drug and abuse would be major factors</a:t>
            </a:r>
          </a:p>
          <a:p>
            <a:r>
              <a:rPr lang="en-US" dirty="0"/>
              <a:t>Religion</a:t>
            </a:r>
          </a:p>
          <a:p>
            <a:pPr lvl="1"/>
            <a:r>
              <a:rPr lang="en-US" dirty="0"/>
              <a:t>Custodial parent determines religion</a:t>
            </a:r>
          </a:p>
          <a:p>
            <a:r>
              <a:rPr lang="en-US" dirty="0"/>
              <a:t>Tender-years Principle</a:t>
            </a:r>
          </a:p>
          <a:p>
            <a:pPr lvl="1"/>
            <a:r>
              <a:rPr lang="en-US" dirty="0"/>
              <a:t>Mothers were better parents up until age of 6 or 7</a:t>
            </a:r>
          </a:p>
        </p:txBody>
      </p:sp>
    </p:spTree>
    <p:extLst>
      <p:ext uri="{BB962C8B-B14F-4D97-AF65-F5344CB8AC3E}">
        <p14:creationId xmlns:p14="http://schemas.microsoft.com/office/powerpoint/2010/main" val="537517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Types of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Joint Custody</a:t>
            </a:r>
          </a:p>
          <a:p>
            <a:pPr lvl="1"/>
            <a:r>
              <a:rPr lang="en-US" dirty="0"/>
              <a:t>Equal time between each parent</a:t>
            </a:r>
          </a:p>
          <a:p>
            <a:pPr lvl="1"/>
            <a:endParaRPr lang="en-US" dirty="0"/>
          </a:p>
          <a:p>
            <a:r>
              <a:rPr lang="en-US" dirty="0"/>
              <a:t>Types of Access</a:t>
            </a:r>
          </a:p>
          <a:p>
            <a:pPr lvl="1"/>
            <a:r>
              <a:rPr lang="en-US" dirty="0"/>
              <a:t>Reasonable access</a:t>
            </a:r>
          </a:p>
          <a:p>
            <a:pPr lvl="2"/>
            <a:r>
              <a:rPr lang="en-US" dirty="0"/>
              <a:t>Non custodial parent spends nearly as much time with child as custodial parent</a:t>
            </a:r>
          </a:p>
          <a:p>
            <a:pPr lvl="1"/>
            <a:r>
              <a:rPr lang="en-US" dirty="0"/>
              <a:t>Specified access</a:t>
            </a:r>
          </a:p>
          <a:p>
            <a:pPr lvl="2"/>
            <a:r>
              <a:rPr lang="en-US" dirty="0"/>
              <a:t>Precise times spent with non custodial parent</a:t>
            </a:r>
          </a:p>
          <a:p>
            <a:pPr lvl="1"/>
            <a:r>
              <a:rPr lang="en-US" dirty="0"/>
              <a:t>Supervised  access</a:t>
            </a:r>
          </a:p>
          <a:p>
            <a:pPr lvl="2"/>
            <a:r>
              <a:rPr lang="en-US" dirty="0"/>
              <a:t>Precise times spent with non custodial parent are supervised</a:t>
            </a:r>
          </a:p>
        </p:txBody>
      </p:sp>
    </p:spTree>
    <p:extLst>
      <p:ext uri="{BB962C8B-B14F-4D97-AF65-F5344CB8AC3E}">
        <p14:creationId xmlns:p14="http://schemas.microsoft.com/office/powerpoint/2010/main" val="2118366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Mobility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Mobility Rights</a:t>
            </a:r>
          </a:p>
          <a:p>
            <a:pPr lvl="1"/>
            <a:r>
              <a:rPr lang="en-US" dirty="0"/>
              <a:t>The right of the custodial parent to move the children to another location</a:t>
            </a:r>
          </a:p>
          <a:p>
            <a:pPr lvl="1"/>
            <a:r>
              <a:rPr lang="en-US" dirty="0"/>
              <a:t>Parent may want to move for marriage, job opportunity, problems with non custodial parent</a:t>
            </a:r>
          </a:p>
        </p:txBody>
      </p:sp>
    </p:spTree>
    <p:extLst>
      <p:ext uri="{BB962C8B-B14F-4D97-AF65-F5344CB8AC3E}">
        <p14:creationId xmlns:p14="http://schemas.microsoft.com/office/powerpoint/2010/main" val="1997289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Child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parents must contribute to meet their child's needs</a:t>
            </a:r>
          </a:p>
          <a:p>
            <a:r>
              <a:rPr lang="en-US" dirty="0"/>
              <a:t>Child support is determined by</a:t>
            </a:r>
          </a:p>
          <a:p>
            <a:pPr lvl="1"/>
            <a:r>
              <a:rPr lang="en-US" dirty="0"/>
              <a:t>Non-custodial parent’s total income</a:t>
            </a:r>
          </a:p>
          <a:p>
            <a:pPr lvl="1"/>
            <a:r>
              <a:rPr lang="en-US" dirty="0"/>
              <a:t>The number of children to be supported</a:t>
            </a:r>
          </a:p>
          <a:p>
            <a:pPr lvl="1"/>
            <a:r>
              <a:rPr lang="en-US" dirty="0"/>
              <a:t> federal child support table (see figure 14-10 in Text)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Other expenses may include special medical treatments, extracurricular activities, and education expenses</a:t>
            </a:r>
          </a:p>
        </p:txBody>
      </p:sp>
    </p:spTree>
    <p:extLst>
      <p:ext uri="{BB962C8B-B14F-4D97-AF65-F5344CB8AC3E}">
        <p14:creationId xmlns:p14="http://schemas.microsoft.com/office/powerpoint/2010/main" val="643488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CDB4C-54DD-A147-8088-4D69E4044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9AD26-9B05-B04F-963A-7F76A65BA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Prenuptial Agreements</a:t>
            </a:r>
            <a:endParaRPr lang="en-US" dirty="0"/>
          </a:p>
          <a:p>
            <a:endParaRPr lang="en-US" dirty="0"/>
          </a:p>
          <a:p>
            <a:r>
              <a:rPr lang="en-US" dirty="0"/>
              <a:t>Contracts</a:t>
            </a:r>
          </a:p>
        </p:txBody>
      </p:sp>
    </p:spTree>
    <p:extLst>
      <p:ext uri="{BB962C8B-B14F-4D97-AF65-F5344CB8AC3E}">
        <p14:creationId xmlns:p14="http://schemas.microsoft.com/office/powerpoint/2010/main" val="637831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1751</TotalTime>
  <Words>311</Words>
  <Application>Microsoft Macintosh PowerPoint</Application>
  <PresentationFormat>Widescreen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Chapter 14</vt:lpstr>
      <vt:lpstr>Custody</vt:lpstr>
      <vt:lpstr>Factors determining Custody</vt:lpstr>
      <vt:lpstr>PowerPoint Presentation</vt:lpstr>
      <vt:lpstr>Types of Access</vt:lpstr>
      <vt:lpstr>Mobility Rights</vt:lpstr>
      <vt:lpstr>Child Support</vt:lpstr>
      <vt:lpstr>PowerPoint Presentation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</dc:title>
  <dc:creator>Microsoft Office User</dc:creator>
  <cp:lastModifiedBy>Microsoft Office User</cp:lastModifiedBy>
  <cp:revision>15</cp:revision>
  <dcterms:created xsi:type="dcterms:W3CDTF">2017-12-11T16:13:25Z</dcterms:created>
  <dcterms:modified xsi:type="dcterms:W3CDTF">2018-05-08T14:22:10Z</dcterms:modified>
</cp:coreProperties>
</file>