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handoutMasterIdLst>
    <p:handoutMasterId r:id="rId23"/>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08"/>
    <p:restoredTop sz="94231"/>
  </p:normalViewPr>
  <p:slideViewPr>
    <p:cSldViewPr snapToGrid="0" snapToObjects="1">
      <p:cViewPr varScale="1">
        <p:scale>
          <a:sx n="79" d="100"/>
          <a:sy n="79" d="100"/>
        </p:scale>
        <p:origin x="1320" y="1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handoutMaster" Target="handoutMasters/handoutMaster1.xml"/><Relationship Id="rId24" Type="http://schemas.openxmlformats.org/officeDocument/2006/relationships/presProps" Target="presProps.xml"/><Relationship Id="rId25" Type="http://schemas.openxmlformats.org/officeDocument/2006/relationships/viewProps" Target="viewProps.xml"/><Relationship Id="rId26" Type="http://schemas.openxmlformats.org/officeDocument/2006/relationships/theme" Target="theme/theme1.xml"/><Relationship Id="rId27"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9661356B-26BD-D544-AC39-8D5069EFC0B2}" type="datetimeFigureOut">
              <a:rPr lang="en-US" smtClean="0"/>
              <a:t>12/7/17</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AC2CD681-B81C-DC4F-913F-7B0761EAB253}" type="slidenum">
              <a:rPr lang="en-US" smtClean="0"/>
              <a:t>‹#›</a:t>
            </a:fld>
            <a:endParaRPr lang="en-US"/>
          </a:p>
        </p:txBody>
      </p:sp>
    </p:spTree>
    <p:extLst>
      <p:ext uri="{BB962C8B-B14F-4D97-AF65-F5344CB8AC3E}">
        <p14:creationId xmlns:p14="http://schemas.microsoft.com/office/powerpoint/2010/main" val="1335677817"/>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769F42D-9613-964F-8AE3-81243C4F18D8}" type="datetimeFigureOut">
              <a:rPr lang="en-US" smtClean="0"/>
              <a:t>11/30/17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72CE9C-D408-2947-89DF-472304B3C51A}" type="slidenum">
              <a:rPr lang="en-US" smtClean="0"/>
              <a:t>‹#›</a:t>
            </a:fld>
            <a:endParaRPr lang="en-US"/>
          </a:p>
        </p:txBody>
      </p:sp>
    </p:spTree>
    <p:extLst>
      <p:ext uri="{BB962C8B-B14F-4D97-AF65-F5344CB8AC3E}">
        <p14:creationId xmlns:p14="http://schemas.microsoft.com/office/powerpoint/2010/main" val="8736001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769F42D-9613-964F-8AE3-81243C4F18D8}" type="datetimeFigureOut">
              <a:rPr lang="en-US" smtClean="0"/>
              <a:t>11/30/17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72CE9C-D408-2947-89DF-472304B3C51A}" type="slidenum">
              <a:rPr lang="en-US" smtClean="0"/>
              <a:t>‹#›</a:t>
            </a:fld>
            <a:endParaRPr lang="en-US"/>
          </a:p>
        </p:txBody>
      </p:sp>
    </p:spTree>
    <p:extLst>
      <p:ext uri="{BB962C8B-B14F-4D97-AF65-F5344CB8AC3E}">
        <p14:creationId xmlns:p14="http://schemas.microsoft.com/office/powerpoint/2010/main" val="8852302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769F42D-9613-964F-8AE3-81243C4F18D8}" type="datetimeFigureOut">
              <a:rPr lang="en-US" smtClean="0"/>
              <a:t>11/30/17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72CE9C-D408-2947-89DF-472304B3C51A}" type="slidenum">
              <a:rPr lang="en-US" smtClean="0"/>
              <a:t>‹#›</a:t>
            </a:fld>
            <a:endParaRPr lang="en-US"/>
          </a:p>
        </p:txBody>
      </p:sp>
    </p:spTree>
    <p:extLst>
      <p:ext uri="{BB962C8B-B14F-4D97-AF65-F5344CB8AC3E}">
        <p14:creationId xmlns:p14="http://schemas.microsoft.com/office/powerpoint/2010/main" val="2977019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769F42D-9613-964F-8AE3-81243C4F18D8}" type="datetimeFigureOut">
              <a:rPr lang="en-US" smtClean="0"/>
              <a:t>11/30/17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72CE9C-D408-2947-89DF-472304B3C51A}" type="slidenum">
              <a:rPr lang="en-US" smtClean="0"/>
              <a:t>‹#›</a:t>
            </a:fld>
            <a:endParaRPr lang="en-US"/>
          </a:p>
        </p:txBody>
      </p:sp>
    </p:spTree>
    <p:extLst>
      <p:ext uri="{BB962C8B-B14F-4D97-AF65-F5344CB8AC3E}">
        <p14:creationId xmlns:p14="http://schemas.microsoft.com/office/powerpoint/2010/main" val="2525307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769F42D-9613-964F-8AE3-81243C4F18D8}" type="datetimeFigureOut">
              <a:rPr lang="en-US" smtClean="0"/>
              <a:t>11/30/17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72CE9C-D408-2947-89DF-472304B3C51A}" type="slidenum">
              <a:rPr lang="en-US" smtClean="0"/>
              <a:t>‹#›</a:t>
            </a:fld>
            <a:endParaRPr lang="en-US"/>
          </a:p>
        </p:txBody>
      </p:sp>
    </p:spTree>
    <p:extLst>
      <p:ext uri="{BB962C8B-B14F-4D97-AF65-F5344CB8AC3E}">
        <p14:creationId xmlns:p14="http://schemas.microsoft.com/office/powerpoint/2010/main" val="8561413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769F42D-9613-964F-8AE3-81243C4F18D8}" type="datetimeFigureOut">
              <a:rPr lang="en-US" smtClean="0"/>
              <a:t>11/30/17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372CE9C-D408-2947-89DF-472304B3C51A}" type="slidenum">
              <a:rPr lang="en-US" smtClean="0"/>
              <a:t>‹#›</a:t>
            </a:fld>
            <a:endParaRPr lang="en-US"/>
          </a:p>
        </p:txBody>
      </p:sp>
    </p:spTree>
    <p:extLst>
      <p:ext uri="{BB962C8B-B14F-4D97-AF65-F5344CB8AC3E}">
        <p14:creationId xmlns:p14="http://schemas.microsoft.com/office/powerpoint/2010/main" val="10276547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769F42D-9613-964F-8AE3-81243C4F18D8}" type="datetimeFigureOut">
              <a:rPr lang="en-US" smtClean="0"/>
              <a:t>11/30/17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372CE9C-D408-2947-89DF-472304B3C51A}" type="slidenum">
              <a:rPr lang="en-US" smtClean="0"/>
              <a:t>‹#›</a:t>
            </a:fld>
            <a:endParaRPr lang="en-US"/>
          </a:p>
        </p:txBody>
      </p:sp>
    </p:spTree>
    <p:extLst>
      <p:ext uri="{BB962C8B-B14F-4D97-AF65-F5344CB8AC3E}">
        <p14:creationId xmlns:p14="http://schemas.microsoft.com/office/powerpoint/2010/main" val="17294739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769F42D-9613-964F-8AE3-81243C4F18D8}" type="datetimeFigureOut">
              <a:rPr lang="en-US" smtClean="0"/>
              <a:t>11/30/17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372CE9C-D408-2947-89DF-472304B3C51A}" type="slidenum">
              <a:rPr lang="en-US" smtClean="0"/>
              <a:t>‹#›</a:t>
            </a:fld>
            <a:endParaRPr lang="en-US"/>
          </a:p>
        </p:txBody>
      </p:sp>
    </p:spTree>
    <p:extLst>
      <p:ext uri="{BB962C8B-B14F-4D97-AF65-F5344CB8AC3E}">
        <p14:creationId xmlns:p14="http://schemas.microsoft.com/office/powerpoint/2010/main" val="10766919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69F42D-9613-964F-8AE3-81243C4F18D8}" type="datetimeFigureOut">
              <a:rPr lang="en-US" smtClean="0"/>
              <a:t>11/30/17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372CE9C-D408-2947-89DF-472304B3C51A}" type="slidenum">
              <a:rPr lang="en-US" smtClean="0"/>
              <a:t>‹#›</a:t>
            </a:fld>
            <a:endParaRPr lang="en-US"/>
          </a:p>
        </p:txBody>
      </p:sp>
    </p:spTree>
    <p:extLst>
      <p:ext uri="{BB962C8B-B14F-4D97-AF65-F5344CB8AC3E}">
        <p14:creationId xmlns:p14="http://schemas.microsoft.com/office/powerpoint/2010/main" val="12645957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769F42D-9613-964F-8AE3-81243C4F18D8}" type="datetimeFigureOut">
              <a:rPr lang="en-US" smtClean="0"/>
              <a:t>11/30/17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372CE9C-D408-2947-89DF-472304B3C51A}" type="slidenum">
              <a:rPr lang="en-US" smtClean="0"/>
              <a:t>‹#›</a:t>
            </a:fld>
            <a:endParaRPr lang="en-US"/>
          </a:p>
        </p:txBody>
      </p:sp>
    </p:spTree>
    <p:extLst>
      <p:ext uri="{BB962C8B-B14F-4D97-AF65-F5344CB8AC3E}">
        <p14:creationId xmlns:p14="http://schemas.microsoft.com/office/powerpoint/2010/main" val="4144772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769F42D-9613-964F-8AE3-81243C4F18D8}" type="datetimeFigureOut">
              <a:rPr lang="en-US" smtClean="0"/>
              <a:t>11/30/17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372CE9C-D408-2947-89DF-472304B3C51A}" type="slidenum">
              <a:rPr lang="en-US" smtClean="0"/>
              <a:t>‹#›</a:t>
            </a:fld>
            <a:endParaRPr lang="en-US"/>
          </a:p>
        </p:txBody>
      </p:sp>
    </p:spTree>
    <p:extLst>
      <p:ext uri="{BB962C8B-B14F-4D97-AF65-F5344CB8AC3E}">
        <p14:creationId xmlns:p14="http://schemas.microsoft.com/office/powerpoint/2010/main" val="1829253354"/>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769F42D-9613-964F-8AE3-81243C4F18D8}" type="datetimeFigureOut">
              <a:rPr lang="en-US" smtClean="0"/>
              <a:t>11/30/17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372CE9C-D408-2947-89DF-472304B3C51A}" type="slidenum">
              <a:rPr lang="en-US" smtClean="0"/>
              <a:t>‹#›</a:t>
            </a:fld>
            <a:endParaRPr lang="en-US"/>
          </a:p>
        </p:txBody>
      </p:sp>
    </p:spTree>
    <p:extLst>
      <p:ext uri="{BB962C8B-B14F-4D97-AF65-F5344CB8AC3E}">
        <p14:creationId xmlns:p14="http://schemas.microsoft.com/office/powerpoint/2010/main" val="159146679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Chapter 12</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198752869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u="sng" dirty="0" smtClean="0"/>
              <a:t>Motor Vehicle Negligence</a:t>
            </a:r>
            <a:endParaRPr lang="en-US" u="sng" dirty="0"/>
          </a:p>
        </p:txBody>
      </p:sp>
      <p:sp>
        <p:nvSpPr>
          <p:cNvPr id="3" name="Content Placeholder 2"/>
          <p:cNvSpPr>
            <a:spLocks noGrp="1"/>
          </p:cNvSpPr>
          <p:nvPr>
            <p:ph idx="1"/>
          </p:nvPr>
        </p:nvSpPr>
        <p:spPr/>
        <p:txBody>
          <a:bodyPr>
            <a:normAutofit lnSpcReduction="10000"/>
          </a:bodyPr>
          <a:lstStyle/>
          <a:p>
            <a:r>
              <a:rPr lang="en-US" dirty="0" smtClean="0"/>
              <a:t>Burden of proof has been shifted to the defendant in some motor vehicle cases</a:t>
            </a:r>
          </a:p>
          <a:p>
            <a:r>
              <a:rPr lang="en-US" dirty="0" smtClean="0"/>
              <a:t>If both drivers are responsible for the accident, liability will be spilt between them</a:t>
            </a:r>
          </a:p>
          <a:p>
            <a:r>
              <a:rPr lang="en-US" dirty="0" smtClean="0"/>
              <a:t>Motor vehicle accidents often involve contributory negligence</a:t>
            </a:r>
          </a:p>
          <a:p>
            <a:endParaRPr lang="en-US" dirty="0"/>
          </a:p>
          <a:p>
            <a:r>
              <a:rPr lang="en-US" dirty="0" smtClean="0"/>
              <a:t>The driver is liable for the safety of the passengers, however, a passenger who accepts a ride with someone who is intoxicated or drives dangerously (ex. Speeding) have voluntarily accepted the risk of riding in the vehicle</a:t>
            </a:r>
            <a:endParaRPr lang="en-US" dirty="0"/>
          </a:p>
        </p:txBody>
      </p:sp>
    </p:spTree>
    <p:extLst>
      <p:ext uri="{BB962C8B-B14F-4D97-AF65-F5344CB8AC3E}">
        <p14:creationId xmlns:p14="http://schemas.microsoft.com/office/powerpoint/2010/main" val="37251924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Seat belts greatly reduce injuries, therefore, judges are ruling contributory negligence if someone fails to ”buckle up”. Damages are being reduced by 15% to 40%, even if the accident is 100% the other drivers fault.</a:t>
            </a:r>
          </a:p>
          <a:p>
            <a:r>
              <a:rPr lang="en-US" dirty="0" smtClean="0"/>
              <a:t>Vicarious Liability </a:t>
            </a:r>
            <a:r>
              <a:rPr lang="mr-IN" dirty="0" smtClean="0"/>
              <a:t>–</a:t>
            </a:r>
            <a:r>
              <a:rPr lang="en-US" dirty="0" smtClean="0"/>
              <a:t> holding a blameless person responsible for the misconduct of another</a:t>
            </a:r>
          </a:p>
          <a:p>
            <a:pPr lvl="1"/>
            <a:r>
              <a:rPr lang="en-US" dirty="0" smtClean="0"/>
              <a:t>Owner and driver of the vehicle are both liable for negligence</a:t>
            </a:r>
            <a:endParaRPr lang="en-US" dirty="0"/>
          </a:p>
        </p:txBody>
      </p:sp>
    </p:spTree>
    <p:extLst>
      <p:ext uri="{BB962C8B-B14F-4D97-AF65-F5344CB8AC3E}">
        <p14:creationId xmlns:p14="http://schemas.microsoft.com/office/powerpoint/2010/main" val="188558617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u="sng" dirty="0" smtClean="0"/>
              <a:t>Professional Negligence</a:t>
            </a:r>
            <a:endParaRPr lang="en-US" u="sng" dirty="0"/>
          </a:p>
        </p:txBody>
      </p:sp>
      <p:sp>
        <p:nvSpPr>
          <p:cNvPr id="3" name="Content Placeholder 2"/>
          <p:cNvSpPr>
            <a:spLocks noGrp="1"/>
          </p:cNvSpPr>
          <p:nvPr>
            <p:ph idx="1"/>
          </p:nvPr>
        </p:nvSpPr>
        <p:spPr/>
        <p:txBody>
          <a:bodyPr/>
          <a:lstStyle/>
          <a:p>
            <a:r>
              <a:rPr lang="en-US" dirty="0" smtClean="0"/>
              <a:t>Professional Negligence</a:t>
            </a:r>
          </a:p>
          <a:p>
            <a:pPr lvl="1"/>
            <a:r>
              <a:rPr lang="en-US" dirty="0" smtClean="0"/>
              <a:t>“Professionals” have a certain level and standard of care based on their knowledge and the publics expectation</a:t>
            </a:r>
          </a:p>
          <a:p>
            <a:pPr lvl="1"/>
            <a:r>
              <a:rPr lang="en-US" dirty="0" smtClean="0"/>
              <a:t>The more specialized and qualified, the higher the standard of care is expected</a:t>
            </a:r>
          </a:p>
          <a:p>
            <a:pPr lvl="1"/>
            <a:r>
              <a:rPr lang="en-US" dirty="0" smtClean="0"/>
              <a:t>Ex. Doctor, Engineers, Architects, Accountants, Lawyers, etc.</a:t>
            </a:r>
          </a:p>
          <a:p>
            <a:pPr lvl="1"/>
            <a:endParaRPr lang="en-US" dirty="0" smtClean="0"/>
          </a:p>
        </p:txBody>
      </p:sp>
    </p:spTree>
    <p:extLst>
      <p:ext uri="{BB962C8B-B14F-4D97-AF65-F5344CB8AC3E}">
        <p14:creationId xmlns:p14="http://schemas.microsoft.com/office/powerpoint/2010/main" val="179477397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u="sng" dirty="0" smtClean="0"/>
              <a:t>Medical Negligence</a:t>
            </a:r>
            <a:endParaRPr lang="en-US" u="sng" dirty="0"/>
          </a:p>
        </p:txBody>
      </p:sp>
      <p:sp>
        <p:nvSpPr>
          <p:cNvPr id="3" name="Content Placeholder 2"/>
          <p:cNvSpPr>
            <a:spLocks noGrp="1"/>
          </p:cNvSpPr>
          <p:nvPr>
            <p:ph idx="1"/>
          </p:nvPr>
        </p:nvSpPr>
        <p:spPr/>
        <p:txBody>
          <a:bodyPr/>
          <a:lstStyle/>
          <a:p>
            <a:r>
              <a:rPr lang="en-US" dirty="0" smtClean="0"/>
              <a:t>Any doctor who agrees to provide any medical service has a duty of care to meet reasonable standard of care</a:t>
            </a:r>
          </a:p>
          <a:p>
            <a:r>
              <a:rPr lang="en-US" dirty="0" smtClean="0"/>
              <a:t>If a doctor fails to meet this standard, it is medical negligence</a:t>
            </a:r>
          </a:p>
          <a:p>
            <a:r>
              <a:rPr lang="en-US" dirty="0" smtClean="0"/>
              <a:t>Doctors are required to inform the patient of their medical condition, their treatment options, and risks involved</a:t>
            </a:r>
          </a:p>
          <a:p>
            <a:r>
              <a:rPr lang="en-US" dirty="0" smtClean="0"/>
              <a:t>A doctors ignorance of a particular risk may not be a successful </a:t>
            </a:r>
            <a:r>
              <a:rPr lang="en-US" dirty="0" err="1" smtClean="0"/>
              <a:t>defence</a:t>
            </a:r>
            <a:endParaRPr lang="en-US" dirty="0" smtClean="0"/>
          </a:p>
          <a:p>
            <a:r>
              <a:rPr lang="en-US" dirty="0" smtClean="0"/>
              <a:t>If the patient lacks sufficient information to give informed consent the doctor may be liable for negligence</a:t>
            </a:r>
            <a:endParaRPr lang="en-US" dirty="0"/>
          </a:p>
        </p:txBody>
      </p:sp>
    </p:spTree>
    <p:extLst>
      <p:ext uri="{BB962C8B-B14F-4D97-AF65-F5344CB8AC3E}">
        <p14:creationId xmlns:p14="http://schemas.microsoft.com/office/powerpoint/2010/main" val="141333810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Assault and Battery</a:t>
            </a:r>
          </a:p>
          <a:p>
            <a:pPr lvl="1"/>
            <a:r>
              <a:rPr lang="en-US" dirty="0" smtClean="0"/>
              <a:t>Assault occurs when the victim has reason to believe or fear that bodily harm may occur</a:t>
            </a:r>
          </a:p>
          <a:p>
            <a:pPr lvl="1"/>
            <a:r>
              <a:rPr lang="en-US" dirty="0" smtClean="0"/>
              <a:t>Battery is the follow-through of assault and is the most common trespass to another person</a:t>
            </a:r>
          </a:p>
          <a:p>
            <a:pPr lvl="1"/>
            <a:r>
              <a:rPr lang="en-US" dirty="0" smtClean="0"/>
              <a:t>Kissing or hugging someone without the person’s consent can be battery</a:t>
            </a:r>
          </a:p>
          <a:p>
            <a:r>
              <a:rPr lang="en-US" dirty="0" smtClean="0"/>
              <a:t>False Imprisonment</a:t>
            </a:r>
          </a:p>
          <a:p>
            <a:pPr lvl="1"/>
            <a:r>
              <a:rPr lang="en-US" dirty="0" smtClean="0"/>
              <a:t>Confining or restraining a person without consent in a specific area</a:t>
            </a:r>
          </a:p>
          <a:p>
            <a:pPr lvl="1"/>
            <a:r>
              <a:rPr lang="en-US" dirty="0" smtClean="0"/>
              <a:t>Confinement must be through physical restraint, barriers, or legal authority</a:t>
            </a:r>
          </a:p>
          <a:p>
            <a:pPr lvl="1"/>
            <a:r>
              <a:rPr lang="en-US" dirty="0" smtClean="0"/>
              <a:t>A plaintiff must attempt every means of reasonable escape before bringing action of false </a:t>
            </a:r>
            <a:r>
              <a:rPr lang="en-US" dirty="0" err="1" smtClean="0"/>
              <a:t>imprisionment</a:t>
            </a:r>
            <a:endParaRPr lang="en-US" dirty="0" smtClean="0"/>
          </a:p>
          <a:p>
            <a:pPr lvl="1"/>
            <a:endParaRPr lang="en-US" dirty="0" smtClean="0"/>
          </a:p>
        </p:txBody>
      </p:sp>
    </p:spTree>
    <p:extLst>
      <p:ext uri="{BB962C8B-B14F-4D97-AF65-F5344CB8AC3E}">
        <p14:creationId xmlns:p14="http://schemas.microsoft.com/office/powerpoint/2010/main" val="115179699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Trespass to land</a:t>
            </a:r>
          </a:p>
          <a:p>
            <a:pPr lvl="1"/>
            <a:r>
              <a:rPr lang="en-US" dirty="0" smtClean="0"/>
              <a:t>Is the act of entering and crossing another person’s land without permission or legal authority</a:t>
            </a:r>
          </a:p>
          <a:p>
            <a:pPr lvl="1"/>
            <a:r>
              <a:rPr lang="en-US" dirty="0" smtClean="0"/>
              <a:t>Throwing something or bringing an object and not removing it is also trespassing</a:t>
            </a:r>
          </a:p>
          <a:p>
            <a:pPr lvl="1"/>
            <a:r>
              <a:rPr lang="en-US" dirty="0" smtClean="0"/>
              <a:t>Can’t dig or go under someone’s property</a:t>
            </a:r>
          </a:p>
          <a:p>
            <a:r>
              <a:rPr lang="en-US" dirty="0" smtClean="0"/>
              <a:t>Nuisance</a:t>
            </a:r>
            <a:endParaRPr lang="en-US" dirty="0" smtClean="0"/>
          </a:p>
          <a:p>
            <a:pPr lvl="1"/>
            <a:r>
              <a:rPr lang="en-US" dirty="0" smtClean="0"/>
              <a:t>One person’s unreasonable use of land that interferes with another person’s  use and enjoyment of adjoining lands</a:t>
            </a:r>
          </a:p>
          <a:p>
            <a:pPr lvl="1"/>
            <a:r>
              <a:rPr lang="en-US" dirty="0" smtClean="0"/>
              <a:t>Ex. Pollution, odors, noise,  </a:t>
            </a:r>
            <a:endParaRPr lang="en-US" dirty="0"/>
          </a:p>
        </p:txBody>
      </p:sp>
    </p:spTree>
    <p:extLst>
      <p:ext uri="{BB962C8B-B14F-4D97-AF65-F5344CB8AC3E}">
        <p14:creationId xmlns:p14="http://schemas.microsoft.com/office/powerpoint/2010/main" val="159391923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u="sng" dirty="0" smtClean="0"/>
              <a:t>Defences for Trespass</a:t>
            </a:r>
            <a:endParaRPr lang="en-US" u="sng" dirty="0"/>
          </a:p>
        </p:txBody>
      </p:sp>
      <p:sp>
        <p:nvSpPr>
          <p:cNvPr id="3" name="Content Placeholder 2"/>
          <p:cNvSpPr>
            <a:spLocks noGrp="1"/>
          </p:cNvSpPr>
          <p:nvPr>
            <p:ph idx="1"/>
          </p:nvPr>
        </p:nvSpPr>
        <p:spPr/>
        <p:txBody>
          <a:bodyPr>
            <a:normAutofit/>
          </a:bodyPr>
          <a:lstStyle/>
          <a:p>
            <a:r>
              <a:rPr lang="en-US" dirty="0" smtClean="0"/>
              <a:t>Consent</a:t>
            </a:r>
          </a:p>
          <a:p>
            <a:pPr lvl="1"/>
            <a:r>
              <a:rPr lang="en-US" dirty="0" smtClean="0"/>
              <a:t>Most commonly used with trespass to the person</a:t>
            </a:r>
          </a:p>
          <a:p>
            <a:r>
              <a:rPr lang="en-US" dirty="0" smtClean="0"/>
              <a:t>Self-</a:t>
            </a:r>
            <a:r>
              <a:rPr lang="en-US" dirty="0" err="1" smtClean="0"/>
              <a:t>Defence</a:t>
            </a:r>
            <a:endParaRPr lang="en-US" dirty="0" smtClean="0"/>
          </a:p>
          <a:p>
            <a:pPr lvl="1"/>
            <a:r>
              <a:rPr lang="en-US" dirty="0" smtClean="0"/>
              <a:t>As long as the force used is not excessive and is reasonable</a:t>
            </a:r>
          </a:p>
          <a:p>
            <a:pPr lvl="1"/>
            <a:r>
              <a:rPr lang="en-US" dirty="0" smtClean="0"/>
              <a:t>Provocation is not a </a:t>
            </a:r>
            <a:r>
              <a:rPr lang="en-US" dirty="0" err="1" smtClean="0"/>
              <a:t>defence</a:t>
            </a:r>
            <a:endParaRPr lang="en-US" dirty="0" smtClean="0"/>
          </a:p>
          <a:p>
            <a:r>
              <a:rPr lang="en-US" dirty="0" err="1" smtClean="0"/>
              <a:t>Defence</a:t>
            </a:r>
            <a:r>
              <a:rPr lang="en-US" dirty="0" smtClean="0"/>
              <a:t> of Others</a:t>
            </a:r>
          </a:p>
          <a:p>
            <a:pPr lvl="1"/>
            <a:r>
              <a:rPr lang="en-US" dirty="0" smtClean="0"/>
              <a:t>Third party can come to the aid of a person if it is reasonable to assume that the person is in some degree of immediate danger</a:t>
            </a:r>
          </a:p>
          <a:p>
            <a:endParaRPr lang="en-US" dirty="0" smtClean="0"/>
          </a:p>
          <a:p>
            <a:endParaRPr lang="en-US" dirty="0"/>
          </a:p>
        </p:txBody>
      </p:sp>
    </p:spTree>
    <p:extLst>
      <p:ext uri="{BB962C8B-B14F-4D97-AF65-F5344CB8AC3E}">
        <p14:creationId xmlns:p14="http://schemas.microsoft.com/office/powerpoint/2010/main" val="195138355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err="1" smtClean="0"/>
              <a:t>Defence</a:t>
            </a:r>
            <a:r>
              <a:rPr lang="en-US" dirty="0" smtClean="0"/>
              <a:t> of Property</a:t>
            </a:r>
          </a:p>
          <a:p>
            <a:pPr lvl="1"/>
            <a:r>
              <a:rPr lang="en-US" dirty="0" smtClean="0"/>
              <a:t>Owners may use reasonable force to eject intruders from their property</a:t>
            </a:r>
          </a:p>
          <a:p>
            <a:pPr lvl="1"/>
            <a:r>
              <a:rPr lang="en-US" dirty="0" smtClean="0"/>
              <a:t> Owner must first ask the trespasser to leave, unless the trespasser made a forcible entry, then no request to leave is required</a:t>
            </a:r>
          </a:p>
          <a:p>
            <a:r>
              <a:rPr lang="en-US" dirty="0" smtClean="0"/>
              <a:t>Legal Authority</a:t>
            </a:r>
          </a:p>
          <a:p>
            <a:pPr lvl="1"/>
            <a:r>
              <a:rPr lang="en-US" dirty="0" smtClean="0"/>
              <a:t>Certain individuals (ex. Police) have the legal authority to do what otherwise would be considered assault and battery or false imprisonment </a:t>
            </a:r>
            <a:endParaRPr lang="en-US" dirty="0" smtClean="0"/>
          </a:p>
          <a:p>
            <a:r>
              <a:rPr lang="en-US" dirty="0" smtClean="0"/>
              <a:t>Necessity</a:t>
            </a:r>
          </a:p>
          <a:p>
            <a:pPr lvl="1"/>
            <a:r>
              <a:rPr lang="en-US" dirty="0" smtClean="0"/>
              <a:t>A defendant may be excused from trespassing if the action is strictly necessary</a:t>
            </a:r>
            <a:endParaRPr lang="en-US" dirty="0" smtClean="0"/>
          </a:p>
          <a:p>
            <a:endParaRPr lang="en-US" dirty="0"/>
          </a:p>
        </p:txBody>
      </p:sp>
    </p:spTree>
    <p:extLst>
      <p:ext uri="{BB962C8B-B14F-4D97-AF65-F5344CB8AC3E}">
        <p14:creationId xmlns:p14="http://schemas.microsoft.com/office/powerpoint/2010/main" val="41615827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Defamation of Character</a:t>
            </a:r>
            <a:endParaRPr lang="en-US" dirty="0"/>
          </a:p>
        </p:txBody>
      </p:sp>
      <p:sp>
        <p:nvSpPr>
          <p:cNvPr id="3" name="Content Placeholder 2"/>
          <p:cNvSpPr>
            <a:spLocks noGrp="1"/>
          </p:cNvSpPr>
          <p:nvPr>
            <p:ph idx="1"/>
          </p:nvPr>
        </p:nvSpPr>
        <p:spPr/>
        <p:txBody>
          <a:bodyPr/>
          <a:lstStyle/>
          <a:p>
            <a:r>
              <a:rPr lang="en-US" dirty="0" smtClean="0"/>
              <a:t>Defamation is an unjustified or untrue attack on a person’s reputation</a:t>
            </a:r>
          </a:p>
          <a:p>
            <a:r>
              <a:rPr lang="en-US" dirty="0" smtClean="0"/>
              <a:t>Slander</a:t>
            </a:r>
          </a:p>
          <a:p>
            <a:pPr lvl="1"/>
            <a:r>
              <a:rPr lang="en-US" dirty="0" smtClean="0"/>
              <a:t>Defamation through spoken words, sounds, physical gestures or facial expressions</a:t>
            </a:r>
          </a:p>
          <a:p>
            <a:r>
              <a:rPr lang="en-US" dirty="0" smtClean="0"/>
              <a:t>Libel</a:t>
            </a:r>
          </a:p>
          <a:p>
            <a:pPr lvl="1"/>
            <a:r>
              <a:rPr lang="en-US" dirty="0" smtClean="0"/>
              <a:t>Defamation through a more permanent visual or audible form than slander</a:t>
            </a:r>
          </a:p>
          <a:p>
            <a:pPr lvl="1"/>
            <a:r>
              <a:rPr lang="en-US" dirty="0" smtClean="0"/>
              <a:t>Ex. TV, Radio, Newspaper</a:t>
            </a:r>
            <a:endParaRPr lang="en-US" dirty="0"/>
          </a:p>
        </p:txBody>
      </p:sp>
    </p:spTree>
    <p:extLst>
      <p:ext uri="{BB962C8B-B14F-4D97-AF65-F5344CB8AC3E}">
        <p14:creationId xmlns:p14="http://schemas.microsoft.com/office/powerpoint/2010/main" val="198400012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Defences for Defamation</a:t>
            </a:r>
            <a:endParaRPr lang="en-US" dirty="0"/>
          </a:p>
        </p:txBody>
      </p:sp>
      <p:sp>
        <p:nvSpPr>
          <p:cNvPr id="3" name="Content Placeholder 2"/>
          <p:cNvSpPr>
            <a:spLocks noGrp="1"/>
          </p:cNvSpPr>
          <p:nvPr>
            <p:ph idx="1"/>
          </p:nvPr>
        </p:nvSpPr>
        <p:spPr/>
        <p:txBody>
          <a:bodyPr>
            <a:normAutofit/>
          </a:bodyPr>
          <a:lstStyle/>
          <a:p>
            <a:r>
              <a:rPr lang="en-US" dirty="0" smtClean="0"/>
              <a:t>Truth</a:t>
            </a:r>
          </a:p>
          <a:p>
            <a:pPr lvl="1"/>
            <a:r>
              <a:rPr lang="en-US" dirty="0" smtClean="0"/>
              <a:t>Prove the statements are true</a:t>
            </a:r>
          </a:p>
          <a:p>
            <a:r>
              <a:rPr lang="en-US" dirty="0" smtClean="0"/>
              <a:t>Absolute Privilege</a:t>
            </a:r>
          </a:p>
          <a:p>
            <a:pPr lvl="1"/>
            <a:r>
              <a:rPr lang="en-US" dirty="0" smtClean="0"/>
              <a:t>Members of parliament, members of provincial legislatures, and all persons participating in courts, etc. are given absolute privilege, however they are liable if they repeat it outside the protected location</a:t>
            </a:r>
          </a:p>
          <a:p>
            <a:pPr lvl="1"/>
            <a:r>
              <a:rPr lang="en-US" dirty="0" smtClean="0"/>
              <a:t>They can male statements openly, honestly, and freely</a:t>
            </a:r>
          </a:p>
        </p:txBody>
      </p:sp>
    </p:spTree>
    <p:extLst>
      <p:ext uri="{BB962C8B-B14F-4D97-AF65-F5344CB8AC3E}">
        <p14:creationId xmlns:p14="http://schemas.microsoft.com/office/powerpoint/2010/main" val="148120769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u="sng" dirty="0" smtClean="0"/>
              <a:t>Negligence and Intent</a:t>
            </a:r>
            <a:endParaRPr lang="en-US" u="sng" dirty="0"/>
          </a:p>
        </p:txBody>
      </p:sp>
      <p:sp>
        <p:nvSpPr>
          <p:cNvPr id="3" name="Content Placeholder 2"/>
          <p:cNvSpPr>
            <a:spLocks noGrp="1"/>
          </p:cNvSpPr>
          <p:nvPr>
            <p:ph idx="1"/>
          </p:nvPr>
        </p:nvSpPr>
        <p:spPr/>
        <p:txBody>
          <a:bodyPr/>
          <a:lstStyle/>
          <a:p>
            <a:r>
              <a:rPr lang="en-US" dirty="0" smtClean="0"/>
              <a:t>Negligence</a:t>
            </a:r>
          </a:p>
          <a:p>
            <a:pPr lvl="1"/>
            <a:r>
              <a:rPr lang="en-US" dirty="0" smtClean="0"/>
              <a:t>The action is unintentional</a:t>
            </a:r>
          </a:p>
          <a:p>
            <a:pPr lvl="1"/>
            <a:r>
              <a:rPr lang="en-US" dirty="0" smtClean="0"/>
              <a:t>It is unplanned</a:t>
            </a:r>
          </a:p>
          <a:p>
            <a:pPr lvl="1"/>
            <a:r>
              <a:rPr lang="en-US" dirty="0" smtClean="0"/>
              <a:t>An injury results</a:t>
            </a:r>
          </a:p>
          <a:p>
            <a:r>
              <a:rPr lang="en-US" dirty="0" smtClean="0"/>
              <a:t>Intentional tort</a:t>
            </a:r>
          </a:p>
          <a:p>
            <a:pPr lvl="1"/>
            <a:r>
              <a:rPr lang="en-US" dirty="0" smtClean="0"/>
              <a:t>Deliberately causes harm or loss to another person</a:t>
            </a:r>
          </a:p>
          <a:p>
            <a:pPr lvl="1"/>
            <a:endParaRPr lang="en-US" dirty="0" smtClean="0"/>
          </a:p>
          <a:p>
            <a:r>
              <a:rPr lang="en-US" dirty="0" smtClean="0"/>
              <a:t>Intent - is the true purpose of an act</a:t>
            </a:r>
          </a:p>
        </p:txBody>
      </p:sp>
    </p:spTree>
    <p:extLst>
      <p:ext uri="{BB962C8B-B14F-4D97-AF65-F5344CB8AC3E}">
        <p14:creationId xmlns:p14="http://schemas.microsoft.com/office/powerpoint/2010/main" val="36441225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Qualified Privilege</a:t>
            </a:r>
          </a:p>
          <a:p>
            <a:pPr lvl="1"/>
            <a:r>
              <a:rPr lang="en-US" dirty="0" smtClean="0"/>
              <a:t>Required to express their opinions during the course of their work are protected</a:t>
            </a:r>
          </a:p>
          <a:p>
            <a:pPr lvl="1"/>
            <a:r>
              <a:rPr lang="en-US" dirty="0" smtClean="0"/>
              <a:t>Purpose is to encourage free speech on matters of public importance </a:t>
            </a:r>
            <a:endParaRPr lang="en-US" dirty="0" smtClean="0"/>
          </a:p>
          <a:p>
            <a:pPr lvl="1"/>
            <a:r>
              <a:rPr lang="en-US" dirty="0" smtClean="0"/>
              <a:t>Statements must be made in good faith, without malice</a:t>
            </a:r>
          </a:p>
          <a:p>
            <a:r>
              <a:rPr lang="en-US" dirty="0" smtClean="0"/>
              <a:t>Fair Comment</a:t>
            </a:r>
          </a:p>
          <a:p>
            <a:pPr lvl="1"/>
            <a:r>
              <a:rPr lang="en-US" dirty="0" smtClean="0"/>
              <a:t>Right to openly and honestly criticize (ex. </a:t>
            </a:r>
            <a:r>
              <a:rPr lang="en-US" dirty="0"/>
              <a:t>m</a:t>
            </a:r>
            <a:r>
              <a:rPr lang="en-US" dirty="0" smtClean="0"/>
              <a:t>edia)</a:t>
            </a:r>
          </a:p>
          <a:p>
            <a:pPr lvl="1"/>
            <a:r>
              <a:rPr lang="en-US" dirty="0" smtClean="0"/>
              <a:t>However, if the comments prove to malicious, then the defendant can be held liable for their comments</a:t>
            </a:r>
          </a:p>
          <a:p>
            <a:endParaRPr lang="en-US" dirty="0"/>
          </a:p>
        </p:txBody>
      </p:sp>
    </p:spTree>
    <p:extLst>
      <p:ext uri="{BB962C8B-B14F-4D97-AF65-F5344CB8AC3E}">
        <p14:creationId xmlns:p14="http://schemas.microsoft.com/office/powerpoint/2010/main" val="171593038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u="sng" dirty="0" smtClean="0"/>
              <a:t>Insurance</a:t>
            </a:r>
            <a:endParaRPr lang="en-US" u="sng" dirty="0"/>
          </a:p>
        </p:txBody>
      </p:sp>
      <p:sp>
        <p:nvSpPr>
          <p:cNvPr id="3" name="Content Placeholder 2"/>
          <p:cNvSpPr>
            <a:spLocks noGrp="1"/>
          </p:cNvSpPr>
          <p:nvPr>
            <p:ph idx="1"/>
          </p:nvPr>
        </p:nvSpPr>
        <p:spPr/>
        <p:txBody>
          <a:bodyPr/>
          <a:lstStyle/>
          <a:p>
            <a:r>
              <a:rPr lang="en-US" dirty="0" smtClean="0"/>
              <a:t>Motor </a:t>
            </a:r>
            <a:r>
              <a:rPr lang="en-US" dirty="0"/>
              <a:t>V</a:t>
            </a:r>
            <a:r>
              <a:rPr lang="en-US" dirty="0" smtClean="0"/>
              <a:t>ehicle </a:t>
            </a:r>
            <a:r>
              <a:rPr lang="en-US" dirty="0"/>
              <a:t>L</a:t>
            </a:r>
            <a:r>
              <a:rPr lang="en-US" dirty="0" smtClean="0"/>
              <a:t>iability Insurance</a:t>
            </a:r>
          </a:p>
          <a:p>
            <a:pPr lvl="1"/>
            <a:r>
              <a:rPr lang="en-US" dirty="0" smtClean="0"/>
              <a:t>People directly involved and people not directly involved (ex. family member) can sue for damages</a:t>
            </a:r>
          </a:p>
          <a:p>
            <a:pPr lvl="1"/>
            <a:r>
              <a:rPr lang="en-US" dirty="0" smtClean="0"/>
              <a:t>Most vehicle insurance is third-party liability, because 3 parties are involved when a claim is made</a:t>
            </a:r>
          </a:p>
          <a:p>
            <a:pPr lvl="1"/>
            <a:r>
              <a:rPr lang="en-US" dirty="0" smtClean="0"/>
              <a:t>No-fault insurance has been implemented in many provinces</a:t>
            </a:r>
          </a:p>
          <a:p>
            <a:r>
              <a:rPr lang="en-US" dirty="0" smtClean="0"/>
              <a:t>Liability Insurance</a:t>
            </a:r>
          </a:p>
          <a:p>
            <a:pPr lvl="1"/>
            <a:r>
              <a:rPr lang="en-US" dirty="0" smtClean="0"/>
              <a:t>Many businesses purchase liability insurance</a:t>
            </a:r>
          </a:p>
          <a:p>
            <a:pPr lvl="1"/>
            <a:r>
              <a:rPr lang="en-US" dirty="0" smtClean="0"/>
              <a:t>Doctors and lawyers purchase malpractice insurance</a:t>
            </a:r>
          </a:p>
          <a:p>
            <a:pPr lvl="1"/>
            <a:r>
              <a:rPr lang="en-US" dirty="0" smtClean="0"/>
              <a:t>Homeowners and renters buy liability insurance for </a:t>
            </a:r>
            <a:r>
              <a:rPr lang="en-US" dirty="0" err="1" smtClean="0"/>
              <a:t>vistors</a:t>
            </a:r>
            <a:endParaRPr lang="en-US" dirty="0"/>
          </a:p>
        </p:txBody>
      </p:sp>
    </p:spTree>
    <p:extLst>
      <p:ext uri="{BB962C8B-B14F-4D97-AF65-F5344CB8AC3E}">
        <p14:creationId xmlns:p14="http://schemas.microsoft.com/office/powerpoint/2010/main" val="25623454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smtClean="0"/>
              <a:t>Duty of Care</a:t>
            </a:r>
          </a:p>
          <a:p>
            <a:pPr lvl="1"/>
            <a:r>
              <a:rPr lang="en-US" dirty="0" smtClean="0"/>
              <a:t>You have a duty when a legal duty has been placed on you; you must not cause harm to people</a:t>
            </a:r>
            <a:endParaRPr lang="en-US" dirty="0" smtClean="0"/>
          </a:p>
          <a:p>
            <a:r>
              <a:rPr lang="en-US" dirty="0" smtClean="0"/>
              <a:t>Breach of Duty of Care</a:t>
            </a:r>
          </a:p>
          <a:p>
            <a:pPr lvl="1"/>
            <a:r>
              <a:rPr lang="en-US" dirty="0" smtClean="0"/>
              <a:t>Happens when someone fails to meet the expected </a:t>
            </a:r>
            <a:r>
              <a:rPr lang="en-US" b="1" dirty="0" smtClean="0"/>
              <a:t>standard of care </a:t>
            </a:r>
            <a:r>
              <a:rPr lang="en-US" dirty="0" smtClean="0"/>
              <a:t>of a reasonable person</a:t>
            </a:r>
          </a:p>
          <a:p>
            <a:r>
              <a:rPr lang="en-US" dirty="0" smtClean="0"/>
              <a:t>Reasonable person</a:t>
            </a:r>
          </a:p>
          <a:p>
            <a:pPr lvl="1"/>
            <a:r>
              <a:rPr lang="en-US" dirty="0" smtClean="0"/>
              <a:t>No physical or developmental disabilities</a:t>
            </a:r>
          </a:p>
          <a:p>
            <a:pPr lvl="1"/>
            <a:r>
              <a:rPr lang="en-US" dirty="0" smtClean="0"/>
              <a:t>Is careful, thoughtful, and considerate of other people in all dealings</a:t>
            </a:r>
          </a:p>
          <a:p>
            <a:endParaRPr lang="en-US" dirty="0"/>
          </a:p>
        </p:txBody>
      </p:sp>
    </p:spTree>
    <p:extLst>
      <p:ext uri="{BB962C8B-B14F-4D97-AF65-F5344CB8AC3E}">
        <p14:creationId xmlns:p14="http://schemas.microsoft.com/office/powerpoint/2010/main" val="15572676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Minors </a:t>
            </a:r>
            <a:r>
              <a:rPr lang="mr-IN" dirty="0" smtClean="0"/>
              <a:t>–</a:t>
            </a:r>
            <a:r>
              <a:rPr lang="en-US" dirty="0" smtClean="0"/>
              <a:t> Duty of Care</a:t>
            </a:r>
          </a:p>
          <a:p>
            <a:pPr lvl="1"/>
            <a:r>
              <a:rPr lang="en-US" dirty="0" smtClean="0"/>
              <a:t>A minor is anyone under the age of 18 </a:t>
            </a:r>
          </a:p>
          <a:p>
            <a:pPr lvl="1"/>
            <a:r>
              <a:rPr lang="en-US" dirty="0" smtClean="0"/>
              <a:t>the older a minor is, the more responsibility they have</a:t>
            </a:r>
          </a:p>
          <a:p>
            <a:pPr lvl="1"/>
            <a:r>
              <a:rPr lang="en-US" dirty="0" smtClean="0"/>
              <a:t>Minors involved in adult activities (ex. Driving a car) are expected to meet an adults duty of care</a:t>
            </a:r>
          </a:p>
          <a:p>
            <a:r>
              <a:rPr lang="en-US" dirty="0" smtClean="0"/>
              <a:t>Foreseeability </a:t>
            </a:r>
          </a:p>
          <a:p>
            <a:pPr lvl="1"/>
            <a:r>
              <a:rPr lang="en-US" dirty="0" smtClean="0"/>
              <a:t>Would a responsible person foreseen the injury to the victim</a:t>
            </a:r>
          </a:p>
          <a:p>
            <a:r>
              <a:rPr lang="en-US" dirty="0" smtClean="0"/>
              <a:t>Causation</a:t>
            </a:r>
          </a:p>
          <a:p>
            <a:pPr lvl="1"/>
            <a:r>
              <a:rPr lang="en-US" dirty="0" smtClean="0"/>
              <a:t>Direct connection between the defendant’s negligent act and the Plaintiff’s claim</a:t>
            </a:r>
            <a:endParaRPr lang="en-US" dirty="0"/>
          </a:p>
        </p:txBody>
      </p:sp>
    </p:spTree>
    <p:extLst>
      <p:ext uri="{BB962C8B-B14F-4D97-AF65-F5344CB8AC3E}">
        <p14:creationId xmlns:p14="http://schemas.microsoft.com/office/powerpoint/2010/main" val="211588596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Actual Harm or Loss</a:t>
            </a:r>
          </a:p>
          <a:p>
            <a:pPr lvl="1"/>
            <a:r>
              <a:rPr lang="en-US" dirty="0" smtClean="0"/>
              <a:t>The plaintiff must prove that real harm or loss occurred because of the defendant's negligence</a:t>
            </a:r>
          </a:p>
          <a:p>
            <a:r>
              <a:rPr lang="en-US" dirty="0" smtClean="0"/>
              <a:t>Burden of Proof</a:t>
            </a:r>
          </a:p>
          <a:p>
            <a:pPr lvl="1"/>
            <a:r>
              <a:rPr lang="en-US" dirty="0" smtClean="0"/>
              <a:t>Plaintiff is responsible for the burden of proof</a:t>
            </a:r>
          </a:p>
          <a:p>
            <a:pPr lvl="1"/>
            <a:r>
              <a:rPr lang="en-US" dirty="0" smtClean="0"/>
              <a:t>Defendant can present evidence that the plaintiff did not suffer any harm or the harm was not foreseeable</a:t>
            </a:r>
          </a:p>
          <a:p>
            <a:pPr lvl="1"/>
            <a:r>
              <a:rPr lang="en-US" dirty="0" smtClean="0"/>
              <a:t>Rule on the balance of probabilities </a:t>
            </a:r>
            <a:endParaRPr lang="en-US" dirty="0"/>
          </a:p>
        </p:txBody>
      </p:sp>
    </p:spTree>
    <p:extLst>
      <p:ext uri="{BB962C8B-B14F-4D97-AF65-F5344CB8AC3E}">
        <p14:creationId xmlns:p14="http://schemas.microsoft.com/office/powerpoint/2010/main" val="14477219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u="sng" dirty="0" smtClean="0"/>
              <a:t>Defences for Negligence</a:t>
            </a:r>
            <a:endParaRPr lang="en-US" u="sng" dirty="0"/>
          </a:p>
        </p:txBody>
      </p:sp>
      <p:sp>
        <p:nvSpPr>
          <p:cNvPr id="3" name="Content Placeholder 2"/>
          <p:cNvSpPr>
            <a:spLocks noGrp="1"/>
          </p:cNvSpPr>
          <p:nvPr>
            <p:ph idx="1"/>
          </p:nvPr>
        </p:nvSpPr>
        <p:spPr/>
        <p:txBody>
          <a:bodyPr/>
          <a:lstStyle/>
          <a:p>
            <a:r>
              <a:rPr lang="en-US" dirty="0" smtClean="0"/>
              <a:t>Contributory Negligence</a:t>
            </a:r>
          </a:p>
          <a:p>
            <a:pPr lvl="1"/>
            <a:r>
              <a:rPr lang="en-US" dirty="0" smtClean="0"/>
              <a:t>Plaintiff has some responsible for the injury or harm to the himself/herself</a:t>
            </a:r>
          </a:p>
          <a:p>
            <a:pPr lvl="1"/>
            <a:r>
              <a:rPr lang="en-US" dirty="0" smtClean="0"/>
              <a:t>Defendant is only responsible for the percentage they are negligent </a:t>
            </a:r>
          </a:p>
          <a:p>
            <a:r>
              <a:rPr lang="en-US" dirty="0" smtClean="0"/>
              <a:t>Voluntary Assumption of Risk</a:t>
            </a:r>
          </a:p>
          <a:p>
            <a:pPr lvl="1"/>
            <a:r>
              <a:rPr lang="en-US" dirty="0" smtClean="0"/>
              <a:t>The plaintiff clearly knew the risks, and made the choice to assume those risks</a:t>
            </a:r>
          </a:p>
          <a:p>
            <a:r>
              <a:rPr lang="en-US" dirty="0" smtClean="0"/>
              <a:t>Inevitable Accident</a:t>
            </a:r>
          </a:p>
          <a:p>
            <a:pPr lvl="1"/>
            <a:r>
              <a:rPr lang="en-US" dirty="0" smtClean="0"/>
              <a:t>Unavoidable situation resulting in injury or loss</a:t>
            </a:r>
            <a:endParaRPr lang="en-US" dirty="0"/>
          </a:p>
        </p:txBody>
      </p:sp>
    </p:spTree>
    <p:extLst>
      <p:ext uri="{BB962C8B-B14F-4D97-AF65-F5344CB8AC3E}">
        <p14:creationId xmlns:p14="http://schemas.microsoft.com/office/powerpoint/2010/main" val="107216197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u="sng" dirty="0" smtClean="0"/>
              <a:t>Occupiers</a:t>
            </a:r>
            <a:endParaRPr lang="en-US" u="sng" dirty="0" smtClean="0"/>
          </a:p>
        </p:txBody>
      </p:sp>
      <p:sp>
        <p:nvSpPr>
          <p:cNvPr id="3" name="Content Placeholder 2"/>
          <p:cNvSpPr>
            <a:spLocks noGrp="1"/>
          </p:cNvSpPr>
          <p:nvPr>
            <p:ph idx="1"/>
          </p:nvPr>
        </p:nvSpPr>
        <p:spPr/>
        <p:txBody>
          <a:bodyPr>
            <a:normAutofit lnSpcReduction="10000"/>
          </a:bodyPr>
          <a:lstStyle/>
          <a:p>
            <a:r>
              <a:rPr lang="en-US" dirty="0" smtClean="0"/>
              <a:t>An occupier is any person who has control and physical possession of a property and who owes a duty of care to make the property safe for people.</a:t>
            </a:r>
          </a:p>
          <a:p>
            <a:r>
              <a:rPr lang="en-US" dirty="0" smtClean="0"/>
              <a:t>Invitees</a:t>
            </a:r>
          </a:p>
          <a:p>
            <a:pPr lvl="1"/>
            <a:r>
              <a:rPr lang="en-US" dirty="0" smtClean="0"/>
              <a:t>Any person other than a social visit </a:t>
            </a:r>
          </a:p>
          <a:p>
            <a:pPr lvl="1"/>
            <a:r>
              <a:rPr lang="en-US" dirty="0" smtClean="0"/>
              <a:t>Ex. Students attending school, service personal making repairs, etc.</a:t>
            </a:r>
          </a:p>
          <a:p>
            <a:pPr lvl="1"/>
            <a:r>
              <a:rPr lang="en-US" dirty="0" smtClean="0"/>
              <a:t>High level of care of invitee as he/she will likely conduct business</a:t>
            </a:r>
            <a:endParaRPr lang="en-US" dirty="0"/>
          </a:p>
          <a:p>
            <a:r>
              <a:rPr lang="en-US" dirty="0" smtClean="0"/>
              <a:t>Licensees</a:t>
            </a:r>
          </a:p>
          <a:p>
            <a:pPr lvl="1"/>
            <a:r>
              <a:rPr lang="en-US" dirty="0" smtClean="0"/>
              <a:t>Enters the property with the implied permission of the occupier</a:t>
            </a:r>
          </a:p>
          <a:p>
            <a:pPr lvl="1"/>
            <a:r>
              <a:rPr lang="en-US" dirty="0" smtClean="0"/>
              <a:t>Ex. A friend coming over for dinner</a:t>
            </a:r>
          </a:p>
          <a:p>
            <a:pPr lvl="1"/>
            <a:r>
              <a:rPr lang="en-US" dirty="0" smtClean="0"/>
              <a:t>A lesser standard of care for invitee since there is no economic benefit</a:t>
            </a:r>
            <a:endParaRPr lang="en-US" dirty="0"/>
          </a:p>
        </p:txBody>
      </p:sp>
    </p:spTree>
    <p:extLst>
      <p:ext uri="{BB962C8B-B14F-4D97-AF65-F5344CB8AC3E}">
        <p14:creationId xmlns:p14="http://schemas.microsoft.com/office/powerpoint/2010/main" val="154931749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Trespassers</a:t>
            </a:r>
          </a:p>
          <a:p>
            <a:pPr lvl="1"/>
            <a:r>
              <a:rPr lang="en-US" dirty="0" smtClean="0"/>
              <a:t>Trespasser is a person who enters a property without permission of a legal right to be there.</a:t>
            </a:r>
          </a:p>
          <a:p>
            <a:pPr lvl="1"/>
            <a:r>
              <a:rPr lang="en-US" dirty="0" smtClean="0"/>
              <a:t>Occupiers must exercise a reasonable standard of care once they know of the trespassers presence</a:t>
            </a:r>
          </a:p>
          <a:p>
            <a:pPr lvl="1"/>
            <a:r>
              <a:rPr lang="en-US" dirty="0" smtClean="0"/>
              <a:t>Allurements to children requires special duty and precautions</a:t>
            </a:r>
            <a:endParaRPr lang="en-US" dirty="0" smtClean="0"/>
          </a:p>
          <a:p>
            <a:r>
              <a:rPr lang="en-US" dirty="0" smtClean="0"/>
              <a:t>Occupiers Liability Acts</a:t>
            </a:r>
            <a:r>
              <a:rPr lang="en-US" dirty="0" smtClean="0"/>
              <a:t> </a:t>
            </a:r>
          </a:p>
          <a:p>
            <a:pPr lvl="1"/>
            <a:r>
              <a:rPr lang="en-US" dirty="0" smtClean="0"/>
              <a:t>Due to the grey area determining if someone is an invitee or licensee, in many provinces Occupiers Liability Acts have been created, providing an equal standard of care for all visitors, regardless if they are invitees or licensees. </a:t>
            </a:r>
            <a:endParaRPr lang="en-US" dirty="0" smtClean="0"/>
          </a:p>
          <a:p>
            <a:endParaRPr lang="en-US" dirty="0"/>
          </a:p>
        </p:txBody>
      </p:sp>
    </p:spTree>
    <p:extLst>
      <p:ext uri="{BB962C8B-B14F-4D97-AF65-F5344CB8AC3E}">
        <p14:creationId xmlns:p14="http://schemas.microsoft.com/office/powerpoint/2010/main" val="116964833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Commercial and Social host Invitees</a:t>
            </a:r>
          </a:p>
          <a:p>
            <a:pPr lvl="1"/>
            <a:r>
              <a:rPr lang="en-US" dirty="0" smtClean="0"/>
              <a:t>Bars and social hosts are responsible for any results of someone who is intoxicated, as they cannot consider the duty of care for themselves, let alone anyone else. </a:t>
            </a:r>
          </a:p>
          <a:p>
            <a:pPr lvl="1"/>
            <a:r>
              <a:rPr lang="en-US" dirty="0" smtClean="0"/>
              <a:t>Based on precedent, a social host will only be held liable for injuries that are reasonably foreseeable as a result of the activity that takes place on the host’s property</a:t>
            </a:r>
            <a:endParaRPr lang="en-US" dirty="0"/>
          </a:p>
        </p:txBody>
      </p:sp>
    </p:spTree>
    <p:extLst>
      <p:ext uri="{BB962C8B-B14F-4D97-AF65-F5344CB8AC3E}">
        <p14:creationId xmlns:p14="http://schemas.microsoft.com/office/powerpoint/2010/main" val="195234002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9741</TotalTime>
  <Words>1335</Words>
  <Application>Microsoft Macintosh PowerPoint</Application>
  <PresentationFormat>Widescreen</PresentationFormat>
  <Paragraphs>137</Paragraphs>
  <Slides>21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21</vt:i4>
      </vt:variant>
    </vt:vector>
  </HeadingPairs>
  <TitlesOfParts>
    <vt:vector size="26" baseType="lpstr">
      <vt:lpstr>Calibri</vt:lpstr>
      <vt:lpstr>Calibri Light</vt:lpstr>
      <vt:lpstr>Mangal</vt:lpstr>
      <vt:lpstr>Arial</vt:lpstr>
      <vt:lpstr>Office Theme</vt:lpstr>
      <vt:lpstr>Chapter 12</vt:lpstr>
      <vt:lpstr>Negligence and Intent</vt:lpstr>
      <vt:lpstr>PowerPoint Presentation</vt:lpstr>
      <vt:lpstr>PowerPoint Presentation</vt:lpstr>
      <vt:lpstr>PowerPoint Presentation</vt:lpstr>
      <vt:lpstr>Defences for Negligence</vt:lpstr>
      <vt:lpstr>Occupiers</vt:lpstr>
      <vt:lpstr>PowerPoint Presentation</vt:lpstr>
      <vt:lpstr>PowerPoint Presentation</vt:lpstr>
      <vt:lpstr>Motor Vehicle Negligence</vt:lpstr>
      <vt:lpstr>PowerPoint Presentation</vt:lpstr>
      <vt:lpstr>Professional Negligence</vt:lpstr>
      <vt:lpstr>Medical Negligence</vt:lpstr>
      <vt:lpstr>PowerPoint Presentation</vt:lpstr>
      <vt:lpstr>PowerPoint Presentation</vt:lpstr>
      <vt:lpstr>Defences for Trespass</vt:lpstr>
      <vt:lpstr>PowerPoint Presentation</vt:lpstr>
      <vt:lpstr>Defamation of Character</vt:lpstr>
      <vt:lpstr>Defences for Defamation</vt:lpstr>
      <vt:lpstr>PowerPoint Presentation</vt:lpstr>
      <vt:lpstr>Insurance</vt:lpstr>
    </vt:vector>
  </TitlesOfParts>
  <Company/>
  <LinksUpToDate>false</LinksUpToDate>
  <SharedDoc>false</SharedDoc>
  <HyperlinksChanged>false</HyperlinksChanged>
  <AppVersion>15.0034</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12</dc:title>
  <dc:creator>Microsoft Office User</dc:creator>
  <cp:lastModifiedBy>Microsoft Office User</cp:lastModifiedBy>
  <cp:revision>23</cp:revision>
  <cp:lastPrinted>2017-12-07T18:12:31Z</cp:lastPrinted>
  <dcterms:created xsi:type="dcterms:W3CDTF">2017-11-30T23:57:13Z</dcterms:created>
  <dcterms:modified xsi:type="dcterms:W3CDTF">2017-12-07T18:18:31Z</dcterms:modified>
</cp:coreProperties>
</file>