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231"/>
  </p:normalViewPr>
  <p:slideViewPr>
    <p:cSldViewPr snapToGrid="0" snapToObjects="1">
      <p:cViewPr varScale="1">
        <p:scale>
          <a:sx n="79" d="100"/>
          <a:sy n="79" d="100"/>
        </p:scale>
        <p:origin x="13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2C5D-F070-2B4E-83C6-60ED40AE8FC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254-21B6-C14F-997E-7327FCA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3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2C5D-F070-2B4E-83C6-60ED40AE8FC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254-21B6-C14F-997E-7327FCA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1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2C5D-F070-2B4E-83C6-60ED40AE8FC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254-21B6-C14F-997E-7327FCA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5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2C5D-F070-2B4E-83C6-60ED40AE8FC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254-21B6-C14F-997E-7327FCA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5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2C5D-F070-2B4E-83C6-60ED40AE8FC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254-21B6-C14F-997E-7327FCA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1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2C5D-F070-2B4E-83C6-60ED40AE8FC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254-21B6-C14F-997E-7327FCA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5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2C5D-F070-2B4E-83C6-60ED40AE8FC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254-21B6-C14F-997E-7327FCA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2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2C5D-F070-2B4E-83C6-60ED40AE8FC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254-21B6-C14F-997E-7327FCA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2C5D-F070-2B4E-83C6-60ED40AE8FC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254-21B6-C14F-997E-7327FCA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9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2C5D-F070-2B4E-83C6-60ED40AE8FC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254-21B6-C14F-997E-7327FCA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7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2C5D-F070-2B4E-83C6-60ED40AE8FC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254-21B6-C14F-997E-7327FCA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7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E2C5D-F070-2B4E-83C6-60ED40AE8FC3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7254-21B6-C14F-997E-7327FCA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3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6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Remedies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8557"/>
            <a:ext cx="10515600" cy="474004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Goal is to return the plaintiff(s) to the same position prior to incident</a:t>
            </a:r>
          </a:p>
          <a:p>
            <a:r>
              <a:rPr lang="en-US" dirty="0" smtClean="0"/>
              <a:t>General damages</a:t>
            </a:r>
          </a:p>
          <a:p>
            <a:pPr lvl="1"/>
            <a:r>
              <a:rPr lang="en-US" dirty="0" smtClean="0"/>
              <a:t>Damages for loss of income, future earnings, cost of special care</a:t>
            </a:r>
          </a:p>
          <a:p>
            <a:pPr lvl="1"/>
            <a:r>
              <a:rPr lang="en-US" dirty="0" smtClean="0"/>
              <a:t>Damages for pain and suffering and for loss of enjoyment of life</a:t>
            </a:r>
          </a:p>
          <a:p>
            <a:pPr lvl="2"/>
            <a:r>
              <a:rPr lang="en-US" dirty="0" smtClean="0"/>
              <a:t>Various factors including age and profession play a large role in determining damages, but it is a very difficult decision</a:t>
            </a:r>
          </a:p>
          <a:p>
            <a:r>
              <a:rPr lang="en-US" dirty="0" smtClean="0"/>
              <a:t>Special Damages</a:t>
            </a:r>
          </a:p>
          <a:p>
            <a:pPr lvl="1"/>
            <a:r>
              <a:rPr lang="en-US" dirty="0" smtClean="0"/>
              <a:t>Compensate for out-of-pocket expenses already spent before the trial because of injuries</a:t>
            </a:r>
          </a:p>
          <a:p>
            <a:pPr lvl="1"/>
            <a:r>
              <a:rPr lang="en-US" dirty="0" smtClean="0"/>
              <a:t>Examples include:</a:t>
            </a:r>
          </a:p>
          <a:p>
            <a:pPr lvl="2"/>
            <a:r>
              <a:rPr lang="en-US" dirty="0" smtClean="0"/>
              <a:t>Lost wages between accident and trial </a:t>
            </a:r>
          </a:p>
          <a:p>
            <a:pPr lvl="2"/>
            <a:r>
              <a:rPr lang="en-US" dirty="0" smtClean="0"/>
              <a:t>Expenses for medical costs, etc. 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0000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Punitive Damages</a:t>
            </a:r>
          </a:p>
          <a:p>
            <a:pPr lvl="1"/>
            <a:r>
              <a:rPr lang="en-US" dirty="0" smtClean="0"/>
              <a:t>Additional damages to punish the defendant for bad, insensitive, or uncaring behavior; intention is to deter the defendant and public from committing similar offences</a:t>
            </a:r>
            <a:endParaRPr lang="en-US" dirty="0" smtClean="0"/>
          </a:p>
          <a:p>
            <a:r>
              <a:rPr lang="en-US" dirty="0" smtClean="0"/>
              <a:t>Aggravated Damages</a:t>
            </a:r>
          </a:p>
          <a:p>
            <a:pPr lvl="1"/>
            <a:r>
              <a:rPr lang="en-US" dirty="0" smtClean="0"/>
              <a:t>Behavior so outrageous, it harms the defendant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Punitive damages are intended to punish and deter defendants, while aggravated damages compensate the plaintiff for the defendant’s outrageous conduct.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45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Nominal Damages</a:t>
            </a:r>
          </a:p>
          <a:p>
            <a:pPr lvl="1"/>
            <a:r>
              <a:rPr lang="en-US" dirty="0" smtClean="0"/>
              <a:t>Judge wants to indicate support for the plaintiff and awards a small sum such as $1. Plaintiff has suffered little to no loss or harm</a:t>
            </a:r>
            <a:endParaRPr lang="en-US" dirty="0" smtClean="0"/>
          </a:p>
          <a:p>
            <a:r>
              <a:rPr lang="en-US" dirty="0" smtClean="0"/>
              <a:t>Injunctions</a:t>
            </a:r>
          </a:p>
          <a:p>
            <a:pPr lvl="1"/>
            <a:r>
              <a:rPr lang="en-US" dirty="0" smtClean="0"/>
              <a:t>An order for someone to do or not do something</a:t>
            </a:r>
            <a:endParaRPr lang="en-US" dirty="0" smtClean="0"/>
          </a:p>
          <a:p>
            <a:pPr lvl="1"/>
            <a:r>
              <a:rPr lang="en-US" dirty="0" smtClean="0"/>
              <a:t>Plaintiff is not interested in cash compensation </a:t>
            </a:r>
            <a:endParaRPr lang="en-US" dirty="0" smtClean="0"/>
          </a:p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Judge determines whether court costs (some or all) will be covered by losing party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01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Enforcing a Judgement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Garnishment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owing the defendant money will pay to the court until debt is payed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Examples include bank account, money owing on contracts, and a portion of defendants wages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Seizing Assets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Take possession of debtors property and sell it to settle the judgement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Examination of the Debtor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Examination of debtor’s income, assets, and any money owing from others (while under oath). </a:t>
            </a:r>
          </a:p>
        </p:txBody>
      </p:sp>
    </p:spTree>
    <p:extLst>
      <p:ext uri="{BB962C8B-B14F-4D97-AF65-F5344CB8AC3E}">
        <p14:creationId xmlns:p14="http://schemas.microsoft.com/office/powerpoint/2010/main" val="40292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Alternative Dispute Resolution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Negotiation</a:t>
            </a:r>
          </a:p>
          <a:p>
            <a:pPr lvl="1"/>
            <a:r>
              <a:rPr lang="en-US" dirty="0" smtClean="0"/>
              <a:t>Informal and voluntary dispute resolution process between 2 parties</a:t>
            </a:r>
          </a:p>
          <a:p>
            <a:pPr lvl="1"/>
            <a:r>
              <a:rPr lang="en-US" dirty="0" smtClean="0"/>
              <a:t>The parties make the decisions</a:t>
            </a:r>
          </a:p>
          <a:p>
            <a:pPr lvl="1"/>
            <a:r>
              <a:rPr lang="en-US" dirty="0" smtClean="0"/>
              <a:t>If an agreement is reached, it is written into a contract</a:t>
            </a:r>
          </a:p>
          <a:p>
            <a:r>
              <a:rPr lang="en-US" dirty="0" smtClean="0"/>
              <a:t>Mediation</a:t>
            </a:r>
          </a:p>
          <a:p>
            <a:pPr lvl="1"/>
            <a:r>
              <a:rPr lang="en-US" dirty="0" smtClean="0"/>
              <a:t>Involves a 3</a:t>
            </a:r>
            <a:r>
              <a:rPr lang="en-US" baseline="30000" dirty="0" smtClean="0"/>
              <a:t>rd</a:t>
            </a:r>
            <a:r>
              <a:rPr lang="en-US" dirty="0" smtClean="0"/>
              <a:t> party attempting to bring both sides closer to an agreement; emphasizing cooperation instead of confrontation</a:t>
            </a:r>
          </a:p>
          <a:p>
            <a:pPr lvl="1"/>
            <a:r>
              <a:rPr lang="en-US" dirty="0" smtClean="0"/>
              <a:t>The parties make the decisions</a:t>
            </a:r>
            <a:endParaRPr lang="en-US" dirty="0" smtClean="0"/>
          </a:p>
          <a:p>
            <a:r>
              <a:rPr lang="en-US" dirty="0" smtClean="0"/>
              <a:t>Arbitration</a:t>
            </a:r>
          </a:p>
          <a:p>
            <a:pPr lvl="1"/>
            <a:r>
              <a:rPr lang="en-US" dirty="0" smtClean="0"/>
              <a:t>Formal process involving a 3</a:t>
            </a:r>
            <a:r>
              <a:rPr lang="en-US" baseline="30000" dirty="0" smtClean="0"/>
              <a:t>rd</a:t>
            </a:r>
            <a:r>
              <a:rPr lang="en-US" dirty="0" smtClean="0"/>
              <a:t> party, where the arbitrator makes the final decision; Most of the time it is binding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6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Tort Law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Tort = intentional or unintentional wrong</a:t>
            </a:r>
          </a:p>
          <a:p>
            <a:r>
              <a:rPr lang="en-US" dirty="0" smtClean="0"/>
              <a:t>See figure 11-2 on pg. 311 in Text</a:t>
            </a:r>
          </a:p>
        </p:txBody>
      </p:sp>
    </p:spTree>
    <p:extLst>
      <p:ext uri="{BB962C8B-B14F-4D97-AF65-F5344CB8AC3E}">
        <p14:creationId xmlns:p14="http://schemas.microsoft.com/office/powerpoint/2010/main" val="147352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Civil Courts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Small Claims Court</a:t>
            </a:r>
          </a:p>
          <a:p>
            <a:pPr lvl="1"/>
            <a:r>
              <a:rPr lang="en-US" dirty="0" smtClean="0"/>
              <a:t>A judge and no jury</a:t>
            </a:r>
          </a:p>
          <a:p>
            <a:pPr lvl="1"/>
            <a:r>
              <a:rPr lang="en-US" dirty="0" smtClean="0"/>
              <a:t>Usually no lawyers</a:t>
            </a:r>
          </a:p>
          <a:p>
            <a:pPr lvl="1"/>
            <a:r>
              <a:rPr lang="en-US" dirty="0" smtClean="0"/>
              <a:t>$10,000 maximum </a:t>
            </a:r>
          </a:p>
          <a:p>
            <a:r>
              <a:rPr lang="en-US" dirty="0" smtClean="0"/>
              <a:t>Provincial Supreme Court</a:t>
            </a:r>
          </a:p>
          <a:p>
            <a:pPr lvl="1"/>
            <a:r>
              <a:rPr lang="en-US" dirty="0" smtClean="0"/>
              <a:t>Usually have lawyers</a:t>
            </a:r>
          </a:p>
          <a:p>
            <a:pPr lvl="1"/>
            <a:r>
              <a:rPr lang="en-US" dirty="0" smtClean="0"/>
              <a:t>Can have a jury (6 members) and they only need to reach a majority</a:t>
            </a:r>
          </a:p>
          <a:p>
            <a:pPr lvl="1"/>
            <a:r>
              <a:rPr lang="en-US" dirty="0" smtClean="0"/>
              <a:t>Complex and serious cases</a:t>
            </a:r>
          </a:p>
          <a:p>
            <a:r>
              <a:rPr lang="en-US" dirty="0" smtClean="0"/>
              <a:t>Court of Appeal</a:t>
            </a:r>
          </a:p>
          <a:p>
            <a:pPr lvl="1"/>
            <a:r>
              <a:rPr lang="en-US" dirty="0" smtClean="0"/>
              <a:t>3 or more judges hear appeal, majority wins</a:t>
            </a:r>
          </a:p>
          <a:p>
            <a:pPr lvl="1"/>
            <a:r>
              <a:rPr lang="en-US" dirty="0" smtClean="0"/>
              <a:t>May issue appeal if spilt 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8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Court Judge</a:t>
            </a:r>
          </a:p>
          <a:p>
            <a:pPr lvl="1"/>
            <a:r>
              <a:rPr lang="en-US" dirty="0" smtClean="0"/>
              <a:t>Deals with federal government and employees, income tax, copyright, patents</a:t>
            </a:r>
          </a:p>
          <a:p>
            <a:r>
              <a:rPr lang="en-US" dirty="0" smtClean="0"/>
              <a:t>Supreme Court of Canada</a:t>
            </a:r>
          </a:p>
          <a:p>
            <a:pPr lvl="1"/>
            <a:r>
              <a:rPr lang="en-US" dirty="0" smtClean="0"/>
              <a:t>Only deals with cases of “national importance”</a:t>
            </a:r>
          </a:p>
          <a:p>
            <a:pPr lvl="1"/>
            <a:r>
              <a:rPr lang="en-US" dirty="0" smtClean="0"/>
              <a:t>May issue appeal on spilt decision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348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Trial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Plaintiff </a:t>
            </a:r>
            <a:r>
              <a:rPr lang="mr-IN" dirty="0" smtClean="0"/>
              <a:t>–</a:t>
            </a:r>
            <a:r>
              <a:rPr lang="en-US" dirty="0" smtClean="0"/>
              <a:t> who is suing</a:t>
            </a:r>
          </a:p>
          <a:p>
            <a:r>
              <a:rPr lang="en-US" dirty="0" smtClean="0"/>
              <a:t>Defendant </a:t>
            </a:r>
            <a:r>
              <a:rPr lang="mr-IN" dirty="0" smtClean="0"/>
              <a:t>–</a:t>
            </a:r>
            <a:r>
              <a:rPr lang="en-US" dirty="0" smtClean="0"/>
              <a:t> who is being sued</a:t>
            </a:r>
          </a:p>
          <a:p>
            <a:r>
              <a:rPr lang="en-US" dirty="0" smtClean="0"/>
              <a:t>Litigation </a:t>
            </a:r>
            <a:r>
              <a:rPr lang="mr-IN" dirty="0" smtClean="0"/>
              <a:t>–</a:t>
            </a:r>
            <a:r>
              <a:rPr lang="en-US" dirty="0" smtClean="0"/>
              <a:t> process of suing</a:t>
            </a:r>
          </a:p>
          <a:p>
            <a:r>
              <a:rPr lang="en-US" dirty="0" smtClean="0"/>
              <a:t>Litigants </a:t>
            </a:r>
            <a:r>
              <a:rPr lang="mr-IN" dirty="0" smtClean="0"/>
              <a:t>–</a:t>
            </a:r>
            <a:r>
              <a:rPr lang="en-US" dirty="0" smtClean="0"/>
              <a:t> parties in the litigation</a:t>
            </a:r>
          </a:p>
          <a:p>
            <a:r>
              <a:rPr lang="en-US" dirty="0" smtClean="0"/>
              <a:t>Litigation guardian </a:t>
            </a:r>
            <a:r>
              <a:rPr lang="mr-IN" dirty="0" smtClean="0"/>
              <a:t>–</a:t>
            </a:r>
            <a:r>
              <a:rPr lang="en-US" dirty="0" smtClean="0"/>
              <a:t> anyone under the age of 18/19 suing for more than $500</a:t>
            </a:r>
          </a:p>
          <a:p>
            <a:r>
              <a:rPr lang="en-US" dirty="0" smtClean="0"/>
              <a:t>Balance of Probabilities </a:t>
            </a:r>
          </a:p>
          <a:p>
            <a:pPr lvl="1"/>
            <a:r>
              <a:rPr lang="en-US" dirty="0" smtClean="0"/>
              <a:t>The plaintiff/defendant must prove the events took place the way they happened; judge will rule with more credible or believable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06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Filing and Serving a Claim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Cause of Action = valid reason for suing</a:t>
            </a:r>
          </a:p>
          <a:p>
            <a:r>
              <a:rPr lang="en-US" dirty="0" smtClean="0"/>
              <a:t>Claim must include:</a:t>
            </a:r>
          </a:p>
          <a:p>
            <a:pPr lvl="1"/>
            <a:r>
              <a:rPr lang="en-US" dirty="0" smtClean="0"/>
              <a:t>Plaintiff Full name and address</a:t>
            </a:r>
          </a:p>
          <a:p>
            <a:pPr lvl="1"/>
            <a:r>
              <a:rPr lang="en-US" dirty="0" smtClean="0"/>
              <a:t>Defendant Full name and address</a:t>
            </a:r>
          </a:p>
          <a:p>
            <a:pPr lvl="1"/>
            <a:r>
              <a:rPr lang="en-US" dirty="0" smtClean="0"/>
              <a:t>The amount of money the Plaintiff is claiming</a:t>
            </a:r>
          </a:p>
          <a:p>
            <a:pPr lvl="1"/>
            <a:r>
              <a:rPr lang="en-US" dirty="0" smtClean="0"/>
              <a:t>A brief, clear summary of the reasons for the claim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After being filed, Claim may be personally delivered or served by a process serving agency</a:t>
            </a:r>
          </a:p>
          <a:p>
            <a:r>
              <a:rPr lang="en-US" dirty="0" smtClean="0"/>
              <a:t>Litigation Period </a:t>
            </a:r>
            <a:r>
              <a:rPr lang="mr-IN" dirty="0" smtClean="0"/>
              <a:t>–</a:t>
            </a:r>
            <a:r>
              <a:rPr lang="en-US" dirty="0" smtClean="0"/>
              <a:t> must be served with in a certain period of time of incident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3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Defence</a:t>
            </a:r>
            <a:r>
              <a:rPr lang="en-US" dirty="0" smtClean="0"/>
              <a:t> or reply</a:t>
            </a:r>
          </a:p>
          <a:p>
            <a:pPr lvl="1"/>
            <a:r>
              <a:rPr lang="en-US" dirty="0" smtClean="0"/>
              <a:t>Defendant does not agree with the claim</a:t>
            </a:r>
          </a:p>
          <a:p>
            <a:pPr lvl="1"/>
            <a:r>
              <a:rPr lang="en-US" dirty="0" smtClean="0"/>
              <a:t>Must file with court within 10 to 30 days of receive </a:t>
            </a:r>
          </a:p>
          <a:p>
            <a:r>
              <a:rPr lang="en-US" dirty="0" smtClean="0"/>
              <a:t>Payment in Court</a:t>
            </a:r>
          </a:p>
          <a:p>
            <a:pPr lvl="1"/>
            <a:r>
              <a:rPr lang="en-US" dirty="0" smtClean="0"/>
              <a:t>Defendant can pay part of the amount  to the court (what he/she feels is fair), defendant can decide if they want the money or to pursue for full amount</a:t>
            </a:r>
          </a:p>
          <a:p>
            <a:r>
              <a:rPr lang="en-US" dirty="0" smtClean="0"/>
              <a:t>Counterclaim</a:t>
            </a:r>
          </a:p>
          <a:p>
            <a:pPr lvl="1"/>
            <a:r>
              <a:rPr lang="en-US" dirty="0" smtClean="0"/>
              <a:t>Defendant sues the Plaintiff, saying it was his/her fault</a:t>
            </a:r>
          </a:p>
          <a:p>
            <a:r>
              <a:rPr lang="en-US" dirty="0" smtClean="0"/>
              <a:t>Third Party Claim</a:t>
            </a:r>
          </a:p>
          <a:p>
            <a:pPr lvl="1"/>
            <a:r>
              <a:rPr lang="en-US" dirty="0" smtClean="0"/>
              <a:t>Defendant can involve a third party, stating they are responsible for some of the blame for the incident </a:t>
            </a:r>
          </a:p>
        </p:txBody>
      </p:sp>
    </p:spTree>
    <p:extLst>
      <p:ext uri="{BB962C8B-B14F-4D97-AF65-F5344CB8AC3E}">
        <p14:creationId xmlns:p14="http://schemas.microsoft.com/office/powerpoint/2010/main" val="1497724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Judgment </a:t>
            </a:r>
          </a:p>
          <a:p>
            <a:pPr lvl="1"/>
            <a:r>
              <a:rPr lang="en-US" dirty="0" smtClean="0"/>
              <a:t>Defendant doesn't not reply to the claim with in the required time period, a default judgment is made against him/her; the Plaintiff is automatically awarded his/her claim</a:t>
            </a:r>
            <a:endParaRPr lang="en-US" dirty="0" smtClean="0"/>
          </a:p>
          <a:p>
            <a:r>
              <a:rPr lang="en-US" dirty="0" smtClean="0"/>
              <a:t>Out-of-Court Settlement</a:t>
            </a:r>
          </a:p>
          <a:p>
            <a:pPr lvl="1"/>
            <a:r>
              <a:rPr lang="en-US" dirty="0" smtClean="0"/>
              <a:t>Formal or informal settlement to end dispute</a:t>
            </a:r>
          </a:p>
          <a:p>
            <a:pPr lvl="1"/>
            <a:r>
              <a:rPr lang="en-US" dirty="0" smtClean="0"/>
              <a:t>Keeps case out of the court system</a:t>
            </a:r>
          </a:p>
          <a:p>
            <a:r>
              <a:rPr lang="en-US" dirty="0" smtClean="0"/>
              <a:t>Pre-Trial Conference (settlement conference)</a:t>
            </a:r>
          </a:p>
          <a:p>
            <a:pPr lvl="1"/>
            <a:r>
              <a:rPr lang="en-US" dirty="0" smtClean="0"/>
              <a:t>Last chance before trial to resolve dispute</a:t>
            </a:r>
          </a:p>
          <a:p>
            <a:pPr lvl="1"/>
            <a:r>
              <a:rPr lang="en-US" dirty="0" smtClean="0"/>
              <a:t>If the dispute is not resolved, the trial date will be set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80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Examination for discovery </a:t>
            </a:r>
            <a:r>
              <a:rPr lang="mr-IN" dirty="0" smtClean="0"/>
              <a:t>–</a:t>
            </a:r>
            <a:r>
              <a:rPr lang="en-US" dirty="0" smtClean="0"/>
              <a:t> question and answer for the litigants and lawyers</a:t>
            </a:r>
          </a:p>
          <a:p>
            <a:pPr lvl="1"/>
            <a:r>
              <a:rPr lang="en-US" dirty="0" smtClean="0"/>
              <a:t>Both parties </a:t>
            </a:r>
            <a:r>
              <a:rPr lang="en-US" u="sng" dirty="0" smtClean="0"/>
              <a:t>MUST</a:t>
            </a:r>
            <a:r>
              <a:rPr lang="en-US" dirty="0" smtClean="0"/>
              <a:t> disclose all relevant documents</a:t>
            </a:r>
          </a:p>
          <a:p>
            <a:pPr lvl="1"/>
            <a:r>
              <a:rPr lang="en-US" dirty="0" smtClean="0"/>
              <a:t>Can conduct interviews under oath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8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10451</TotalTime>
  <Words>807</Words>
  <Application>Microsoft Macintosh PowerPoint</Application>
  <PresentationFormat>Widescreen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Calibri Light</vt:lpstr>
      <vt:lpstr>Mangal</vt:lpstr>
      <vt:lpstr>Wingdings</vt:lpstr>
      <vt:lpstr>Arial</vt:lpstr>
      <vt:lpstr>Office Theme</vt:lpstr>
      <vt:lpstr>Chapter 11</vt:lpstr>
      <vt:lpstr>Tort Law</vt:lpstr>
      <vt:lpstr>Civil Courts</vt:lpstr>
      <vt:lpstr>PowerPoint Presentation</vt:lpstr>
      <vt:lpstr>Trial Procedures</vt:lpstr>
      <vt:lpstr>Filing and Serving a Claim</vt:lpstr>
      <vt:lpstr>PowerPoint Presentation</vt:lpstr>
      <vt:lpstr>PowerPoint Presentation</vt:lpstr>
      <vt:lpstr>PowerPoint Presentation</vt:lpstr>
      <vt:lpstr>Remedies</vt:lpstr>
      <vt:lpstr>PowerPoint Presentation</vt:lpstr>
      <vt:lpstr>PowerPoint Presentation</vt:lpstr>
      <vt:lpstr>Enforcing a Judgement</vt:lpstr>
      <vt:lpstr>Alternative Dispute Resolution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Microsoft Office User</dc:creator>
  <cp:lastModifiedBy>Microsoft Office User</cp:lastModifiedBy>
  <cp:revision>17</cp:revision>
  <dcterms:created xsi:type="dcterms:W3CDTF">2017-11-14T17:46:37Z</dcterms:created>
  <dcterms:modified xsi:type="dcterms:W3CDTF">2017-11-21T23:58:20Z</dcterms:modified>
</cp:coreProperties>
</file>