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231"/>
  </p:normalViewPr>
  <p:slideViewPr>
    <p:cSldViewPr snapToGrid="0" snapToObjects="1">
      <p:cViewPr>
        <p:scale>
          <a:sx n="80" d="100"/>
          <a:sy n="80" d="100"/>
        </p:scale>
        <p:origin x="126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1AAC0A-7DDD-F846-8CF3-7419528D9983}" type="datetimeFigureOut">
              <a:rPr lang="en-US" smtClean="0"/>
              <a:t>4/9/18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52E7C-9A6B-E342-BE59-525343867F06}" type="slidenum">
              <a:rPr lang="en-US" smtClean="0"/>
              <a:t>‹#›</a:t>
            </a:fld>
            <a:endParaRPr lang="en-US"/>
          </a:p>
        </p:txBody>
      </p:sp>
    </p:spTree>
    <p:extLst>
      <p:ext uri="{BB962C8B-B14F-4D97-AF65-F5344CB8AC3E}">
        <p14:creationId xmlns:p14="http://schemas.microsoft.com/office/powerpoint/2010/main" val="764113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1AAC0A-7DDD-F846-8CF3-7419528D9983}" type="datetimeFigureOut">
              <a:rPr lang="en-US" smtClean="0"/>
              <a:t>4/9/18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52E7C-9A6B-E342-BE59-525343867F06}" type="slidenum">
              <a:rPr lang="en-US" smtClean="0"/>
              <a:t>‹#›</a:t>
            </a:fld>
            <a:endParaRPr lang="en-US"/>
          </a:p>
        </p:txBody>
      </p:sp>
    </p:spTree>
    <p:extLst>
      <p:ext uri="{BB962C8B-B14F-4D97-AF65-F5344CB8AC3E}">
        <p14:creationId xmlns:p14="http://schemas.microsoft.com/office/powerpoint/2010/main" val="1957792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1AAC0A-7DDD-F846-8CF3-7419528D9983}" type="datetimeFigureOut">
              <a:rPr lang="en-US" smtClean="0"/>
              <a:t>4/9/18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52E7C-9A6B-E342-BE59-525343867F06}" type="slidenum">
              <a:rPr lang="en-US" smtClean="0"/>
              <a:t>‹#›</a:t>
            </a:fld>
            <a:endParaRPr lang="en-US"/>
          </a:p>
        </p:txBody>
      </p:sp>
    </p:spTree>
    <p:extLst>
      <p:ext uri="{BB962C8B-B14F-4D97-AF65-F5344CB8AC3E}">
        <p14:creationId xmlns:p14="http://schemas.microsoft.com/office/powerpoint/2010/main" val="866444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1AAC0A-7DDD-F846-8CF3-7419528D9983}" type="datetimeFigureOut">
              <a:rPr lang="en-US" smtClean="0"/>
              <a:t>4/9/18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52E7C-9A6B-E342-BE59-525343867F06}" type="slidenum">
              <a:rPr lang="en-US" smtClean="0"/>
              <a:t>‹#›</a:t>
            </a:fld>
            <a:endParaRPr lang="en-US"/>
          </a:p>
        </p:txBody>
      </p:sp>
    </p:spTree>
    <p:extLst>
      <p:ext uri="{BB962C8B-B14F-4D97-AF65-F5344CB8AC3E}">
        <p14:creationId xmlns:p14="http://schemas.microsoft.com/office/powerpoint/2010/main" val="507435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1AAC0A-7DDD-F846-8CF3-7419528D9983}" type="datetimeFigureOut">
              <a:rPr lang="en-US" smtClean="0"/>
              <a:t>4/9/18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52E7C-9A6B-E342-BE59-525343867F06}" type="slidenum">
              <a:rPr lang="en-US" smtClean="0"/>
              <a:t>‹#›</a:t>
            </a:fld>
            <a:endParaRPr lang="en-US"/>
          </a:p>
        </p:txBody>
      </p:sp>
    </p:spTree>
    <p:extLst>
      <p:ext uri="{BB962C8B-B14F-4D97-AF65-F5344CB8AC3E}">
        <p14:creationId xmlns:p14="http://schemas.microsoft.com/office/powerpoint/2010/main" val="818062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1AAC0A-7DDD-F846-8CF3-7419528D9983}" type="datetimeFigureOut">
              <a:rPr lang="en-US" smtClean="0"/>
              <a:t>4/9/18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52E7C-9A6B-E342-BE59-525343867F06}" type="slidenum">
              <a:rPr lang="en-US" smtClean="0"/>
              <a:t>‹#›</a:t>
            </a:fld>
            <a:endParaRPr lang="en-US"/>
          </a:p>
        </p:txBody>
      </p:sp>
    </p:spTree>
    <p:extLst>
      <p:ext uri="{BB962C8B-B14F-4D97-AF65-F5344CB8AC3E}">
        <p14:creationId xmlns:p14="http://schemas.microsoft.com/office/powerpoint/2010/main" val="992045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1AAC0A-7DDD-F846-8CF3-7419528D9983}" type="datetimeFigureOut">
              <a:rPr lang="en-US" smtClean="0"/>
              <a:t>4/9/18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F52E7C-9A6B-E342-BE59-525343867F06}" type="slidenum">
              <a:rPr lang="en-US" smtClean="0"/>
              <a:t>‹#›</a:t>
            </a:fld>
            <a:endParaRPr lang="en-US"/>
          </a:p>
        </p:txBody>
      </p:sp>
    </p:spTree>
    <p:extLst>
      <p:ext uri="{BB962C8B-B14F-4D97-AF65-F5344CB8AC3E}">
        <p14:creationId xmlns:p14="http://schemas.microsoft.com/office/powerpoint/2010/main" val="245178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1AAC0A-7DDD-F846-8CF3-7419528D9983}" type="datetimeFigureOut">
              <a:rPr lang="en-US" smtClean="0"/>
              <a:t>4/9/18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F52E7C-9A6B-E342-BE59-525343867F06}" type="slidenum">
              <a:rPr lang="en-US" smtClean="0"/>
              <a:t>‹#›</a:t>
            </a:fld>
            <a:endParaRPr lang="en-US"/>
          </a:p>
        </p:txBody>
      </p:sp>
    </p:spTree>
    <p:extLst>
      <p:ext uri="{BB962C8B-B14F-4D97-AF65-F5344CB8AC3E}">
        <p14:creationId xmlns:p14="http://schemas.microsoft.com/office/powerpoint/2010/main" val="1849515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1AAC0A-7DDD-F846-8CF3-7419528D9983}" type="datetimeFigureOut">
              <a:rPr lang="en-US" smtClean="0"/>
              <a:t>4/9/18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F52E7C-9A6B-E342-BE59-525343867F06}" type="slidenum">
              <a:rPr lang="en-US" smtClean="0"/>
              <a:t>‹#›</a:t>
            </a:fld>
            <a:endParaRPr lang="en-US"/>
          </a:p>
        </p:txBody>
      </p:sp>
    </p:spTree>
    <p:extLst>
      <p:ext uri="{BB962C8B-B14F-4D97-AF65-F5344CB8AC3E}">
        <p14:creationId xmlns:p14="http://schemas.microsoft.com/office/powerpoint/2010/main" val="2129172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1AAC0A-7DDD-F846-8CF3-7419528D9983}" type="datetimeFigureOut">
              <a:rPr lang="en-US" smtClean="0"/>
              <a:t>4/9/18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52E7C-9A6B-E342-BE59-525343867F06}" type="slidenum">
              <a:rPr lang="en-US" smtClean="0"/>
              <a:t>‹#›</a:t>
            </a:fld>
            <a:endParaRPr lang="en-US"/>
          </a:p>
        </p:txBody>
      </p:sp>
    </p:spTree>
    <p:extLst>
      <p:ext uri="{BB962C8B-B14F-4D97-AF65-F5344CB8AC3E}">
        <p14:creationId xmlns:p14="http://schemas.microsoft.com/office/powerpoint/2010/main" val="1480819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1AAC0A-7DDD-F846-8CF3-7419528D9983}" type="datetimeFigureOut">
              <a:rPr lang="en-US" smtClean="0"/>
              <a:t>4/9/18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52E7C-9A6B-E342-BE59-525343867F06}" type="slidenum">
              <a:rPr lang="en-US" smtClean="0"/>
              <a:t>‹#›</a:t>
            </a:fld>
            <a:endParaRPr lang="en-US"/>
          </a:p>
        </p:txBody>
      </p:sp>
    </p:spTree>
    <p:extLst>
      <p:ext uri="{BB962C8B-B14F-4D97-AF65-F5344CB8AC3E}">
        <p14:creationId xmlns:p14="http://schemas.microsoft.com/office/powerpoint/2010/main" val="9430824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1AAC0A-7DDD-F846-8CF3-7419528D9983}" type="datetimeFigureOut">
              <a:rPr lang="en-US" smtClean="0"/>
              <a:t>4/9/18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F52E7C-9A6B-E342-BE59-525343867F06}" type="slidenum">
              <a:rPr lang="en-US" smtClean="0"/>
              <a:t>‹#›</a:t>
            </a:fld>
            <a:endParaRPr lang="en-US"/>
          </a:p>
        </p:txBody>
      </p:sp>
    </p:spTree>
    <p:extLst>
      <p:ext uri="{BB962C8B-B14F-4D97-AF65-F5344CB8AC3E}">
        <p14:creationId xmlns:p14="http://schemas.microsoft.com/office/powerpoint/2010/main" val="132546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10</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0622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9725"/>
            <a:ext cx="10515600" cy="1325563"/>
          </a:xfrm>
        </p:spPr>
        <p:txBody>
          <a:bodyPr/>
          <a:lstStyle/>
          <a:p>
            <a:pPr algn="ctr"/>
            <a:r>
              <a:rPr lang="en-US" u="sng" dirty="0" smtClean="0"/>
              <a:t>Sentencing</a:t>
            </a:r>
            <a:endParaRPr lang="en-US" u="sng" dirty="0"/>
          </a:p>
        </p:txBody>
      </p:sp>
      <p:sp>
        <p:nvSpPr>
          <p:cNvPr id="3" name="Content Placeholder 2"/>
          <p:cNvSpPr>
            <a:spLocks noGrp="1"/>
          </p:cNvSpPr>
          <p:nvPr>
            <p:ph idx="1"/>
          </p:nvPr>
        </p:nvSpPr>
        <p:spPr/>
        <p:txBody>
          <a:bodyPr/>
          <a:lstStyle/>
          <a:p>
            <a:r>
              <a:rPr lang="en-US" dirty="0" smtClean="0"/>
              <a:t>Prior to sentencing Judge will take in the pre-sentence report, consisting of:</a:t>
            </a:r>
          </a:p>
          <a:p>
            <a:pPr lvl="1"/>
            <a:r>
              <a:rPr lang="en-US" dirty="0" smtClean="0"/>
              <a:t>Interviews of youth, parents, and the victim</a:t>
            </a:r>
          </a:p>
          <a:p>
            <a:pPr lvl="1"/>
            <a:r>
              <a:rPr lang="en-US" dirty="0" smtClean="0"/>
              <a:t>Records of school attendance and performance</a:t>
            </a:r>
          </a:p>
          <a:p>
            <a:pPr lvl="1"/>
            <a:r>
              <a:rPr lang="en-US" dirty="0" smtClean="0"/>
              <a:t>History of any previous criminal offences</a:t>
            </a:r>
          </a:p>
          <a:p>
            <a:pPr lvl="1"/>
            <a:r>
              <a:rPr lang="en-US" dirty="0" smtClean="0"/>
              <a:t>Offender’s attitude towards the offence</a:t>
            </a:r>
          </a:p>
          <a:p>
            <a:pPr lvl="1"/>
            <a:r>
              <a:rPr lang="en-US" dirty="0" smtClean="0"/>
              <a:t>Information to provide background into character</a:t>
            </a:r>
          </a:p>
          <a:p>
            <a:pPr lvl="1"/>
            <a:endParaRPr lang="en-US" dirty="0" smtClean="0"/>
          </a:p>
        </p:txBody>
      </p:sp>
    </p:spTree>
    <p:extLst>
      <p:ext uri="{BB962C8B-B14F-4D97-AF65-F5344CB8AC3E}">
        <p14:creationId xmlns:p14="http://schemas.microsoft.com/office/powerpoint/2010/main" val="865097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Absolute Discharge</a:t>
            </a:r>
          </a:p>
          <a:p>
            <a:pPr lvl="1"/>
            <a:r>
              <a:rPr lang="en-US" dirty="0" smtClean="0"/>
              <a:t>Relatively minor 1</a:t>
            </a:r>
            <a:r>
              <a:rPr lang="en-US" baseline="30000" dirty="0" smtClean="0"/>
              <a:t>st</a:t>
            </a:r>
            <a:r>
              <a:rPr lang="en-US" dirty="0" smtClean="0"/>
              <a:t> time offence</a:t>
            </a:r>
          </a:p>
          <a:p>
            <a:pPr lvl="1"/>
            <a:r>
              <a:rPr lang="en-US" dirty="0" smtClean="0"/>
              <a:t>Found guilty but the court will take no further action</a:t>
            </a:r>
          </a:p>
          <a:p>
            <a:r>
              <a:rPr lang="en-US" dirty="0" smtClean="0"/>
              <a:t>Fines</a:t>
            </a:r>
          </a:p>
          <a:p>
            <a:pPr lvl="1"/>
            <a:r>
              <a:rPr lang="en-US" dirty="0" smtClean="0"/>
              <a:t>May be fined up to $1000</a:t>
            </a:r>
          </a:p>
          <a:p>
            <a:pPr lvl="1"/>
            <a:r>
              <a:rPr lang="en-US" dirty="0" smtClean="0"/>
              <a:t>Youth, not the parents, must pay the fine</a:t>
            </a:r>
          </a:p>
          <a:p>
            <a:r>
              <a:rPr lang="en-US" dirty="0" smtClean="0"/>
              <a:t>Compensation</a:t>
            </a:r>
          </a:p>
          <a:p>
            <a:pPr lvl="1"/>
            <a:r>
              <a:rPr lang="en-US" dirty="0" smtClean="0"/>
              <a:t>Pay monetary compensation or make up for any damage to property</a:t>
            </a:r>
          </a:p>
          <a:p>
            <a:r>
              <a:rPr lang="en-US" dirty="0" smtClean="0"/>
              <a:t>Personal and Community Service</a:t>
            </a:r>
          </a:p>
          <a:p>
            <a:pPr lvl="1"/>
            <a:r>
              <a:rPr lang="en-US" dirty="0" smtClean="0"/>
              <a:t>If youth are unable to pay for fines they may be ordered to work for their victims (victim must agree) </a:t>
            </a:r>
            <a:r>
              <a:rPr lang="mr-IN" dirty="0" smtClean="0"/>
              <a:t>–</a:t>
            </a:r>
            <a:r>
              <a:rPr lang="en-US" dirty="0" smtClean="0"/>
              <a:t> Personal</a:t>
            </a:r>
          </a:p>
          <a:p>
            <a:pPr lvl="1"/>
            <a:r>
              <a:rPr lang="en-US" dirty="0" smtClean="0"/>
              <a:t>Working for the betterment of the community - Community</a:t>
            </a:r>
          </a:p>
        </p:txBody>
      </p:sp>
    </p:spTree>
    <p:extLst>
      <p:ext uri="{BB962C8B-B14F-4D97-AF65-F5344CB8AC3E}">
        <p14:creationId xmlns:p14="http://schemas.microsoft.com/office/powerpoint/2010/main" val="180623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R="0" lvl="0" defTabSz="914400" eaLnBrk="1" fontAlgn="auto" latinLnBrk="0" hangingPunct="1">
              <a:lnSpc>
                <a:spcPct val="100000"/>
              </a:lnSpc>
              <a:spcBef>
                <a:spcPts val="0"/>
              </a:spcBef>
              <a:spcAft>
                <a:spcPts val="0"/>
              </a:spcAft>
              <a:buClrTx/>
              <a:buSzTx/>
              <a:buFont typeface="Arial" charset="0"/>
              <a:buChar char="•"/>
              <a:tabLst/>
              <a:defRPr/>
            </a:pPr>
            <a:r>
              <a:rPr lang="en-US" dirty="0" smtClean="0"/>
              <a:t>Probation</a:t>
            </a:r>
          </a:p>
          <a:p>
            <a:pPr lvl="1">
              <a:lnSpc>
                <a:spcPct val="100000"/>
              </a:lnSpc>
              <a:spcBef>
                <a:spcPts val="0"/>
              </a:spcBef>
              <a:buFont typeface="Arial" charset="0"/>
              <a:buChar char="•"/>
            </a:pPr>
            <a:r>
              <a:rPr lang="en-US" dirty="0" smtClean="0"/>
              <a:t>Under the supervision of a probation officer and can have as many conditions set forth as the judge sees fit</a:t>
            </a:r>
          </a:p>
          <a:p>
            <a:pPr marR="0" lvl="0" defTabSz="914400" eaLnBrk="1" fontAlgn="auto" latinLnBrk="0" hangingPunct="1">
              <a:lnSpc>
                <a:spcPct val="100000"/>
              </a:lnSpc>
              <a:spcBef>
                <a:spcPts val="0"/>
              </a:spcBef>
              <a:spcAft>
                <a:spcPts val="0"/>
              </a:spcAft>
              <a:buClrTx/>
              <a:buSzTx/>
              <a:buFont typeface="Arial" charset="0"/>
              <a:buChar char="•"/>
              <a:tabLst/>
              <a:defRPr/>
            </a:pPr>
            <a:r>
              <a:rPr lang="en-US" dirty="0" smtClean="0"/>
              <a:t>Open Custody</a:t>
            </a:r>
          </a:p>
          <a:p>
            <a:pPr lvl="1">
              <a:lnSpc>
                <a:spcPct val="100000"/>
              </a:lnSpc>
              <a:spcBef>
                <a:spcPts val="0"/>
              </a:spcBef>
              <a:buFont typeface="Arial" charset="0"/>
              <a:buChar char="•"/>
            </a:pPr>
            <a:r>
              <a:rPr lang="en-US" dirty="0" smtClean="0"/>
              <a:t>Need more structure and supervision then they get at home</a:t>
            </a:r>
          </a:p>
          <a:p>
            <a:pPr lvl="1">
              <a:lnSpc>
                <a:spcPct val="100000"/>
              </a:lnSpc>
              <a:spcBef>
                <a:spcPts val="0"/>
              </a:spcBef>
              <a:buFont typeface="Arial" charset="0"/>
              <a:buChar char="•"/>
            </a:pPr>
            <a:r>
              <a:rPr lang="en-US" dirty="0" smtClean="0"/>
              <a:t>Can include foster or group homes</a:t>
            </a:r>
          </a:p>
          <a:p>
            <a:pPr lvl="2">
              <a:lnSpc>
                <a:spcPct val="100000"/>
              </a:lnSpc>
              <a:spcBef>
                <a:spcPts val="0"/>
              </a:spcBef>
              <a:buFont typeface="Arial" charset="0"/>
              <a:buChar char="•"/>
            </a:pPr>
            <a:r>
              <a:rPr lang="en-US" dirty="0" smtClean="0"/>
              <a:t>Foster home </a:t>
            </a:r>
            <a:r>
              <a:rPr lang="mr-IN" dirty="0" smtClean="0"/>
              <a:t>–</a:t>
            </a:r>
            <a:r>
              <a:rPr lang="en-US" dirty="0" smtClean="0"/>
              <a:t> youth lives with a family</a:t>
            </a:r>
          </a:p>
          <a:p>
            <a:pPr lvl="2">
              <a:lnSpc>
                <a:spcPct val="100000"/>
              </a:lnSpc>
              <a:spcBef>
                <a:spcPts val="0"/>
              </a:spcBef>
              <a:buFont typeface="Arial" charset="0"/>
              <a:buChar char="•"/>
            </a:pPr>
            <a:r>
              <a:rPr lang="en-US" dirty="0" smtClean="0"/>
              <a:t>Group home - youth lives with several other youth operated by trained staff</a:t>
            </a:r>
          </a:p>
          <a:p>
            <a:pPr marR="0" lvl="0" defTabSz="914400" eaLnBrk="1" fontAlgn="auto" latinLnBrk="0" hangingPunct="1">
              <a:lnSpc>
                <a:spcPct val="100000"/>
              </a:lnSpc>
              <a:spcBef>
                <a:spcPts val="0"/>
              </a:spcBef>
              <a:spcAft>
                <a:spcPts val="0"/>
              </a:spcAft>
              <a:buClrTx/>
              <a:buSzTx/>
              <a:buFont typeface="Arial" charset="0"/>
              <a:buChar char="•"/>
              <a:tabLst/>
              <a:defRPr/>
            </a:pPr>
            <a:r>
              <a:rPr lang="en-US" dirty="0" smtClean="0"/>
              <a:t>Secure Custody</a:t>
            </a:r>
          </a:p>
          <a:p>
            <a:pPr lvl="1">
              <a:lnSpc>
                <a:spcPct val="100000"/>
              </a:lnSpc>
              <a:spcBef>
                <a:spcPts val="0"/>
              </a:spcBef>
              <a:buFont typeface="Arial" charset="0"/>
              <a:buChar char="•"/>
            </a:pPr>
            <a:r>
              <a:rPr lang="en-US" dirty="0" smtClean="0"/>
              <a:t>For serious crimes where the youth is a threat to society</a:t>
            </a:r>
          </a:p>
          <a:p>
            <a:pPr lvl="1">
              <a:lnSpc>
                <a:spcPct val="100000"/>
              </a:lnSpc>
              <a:spcBef>
                <a:spcPts val="0"/>
              </a:spcBef>
              <a:buFont typeface="Arial" charset="0"/>
              <a:buChar char="•"/>
            </a:pPr>
            <a:r>
              <a:rPr lang="en-US" dirty="0" smtClean="0"/>
              <a:t>If a person turns 18 while in custody, the offender may be transfer to an adult facility for the rest of their sentence</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691139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Youth Criminal Justice</a:t>
            </a:r>
            <a:endParaRPr lang="en-US"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2447471"/>
              </p:ext>
            </p:extLst>
          </p:nvPr>
        </p:nvGraphicFramePr>
        <p:xfrm>
          <a:off x="838200" y="1825625"/>
          <a:ext cx="10515600" cy="3408680"/>
        </p:xfrm>
        <a:graphic>
          <a:graphicData uri="http://schemas.openxmlformats.org/drawingml/2006/table">
            <a:tbl>
              <a:tblPr firstRow="1" bandRow="1">
                <a:tableStyleId>{5C22544A-7EE6-4342-B048-85BDC9FD1C3A}</a:tableStyleId>
              </a:tblPr>
              <a:tblGrid>
                <a:gridCol w="1535723"/>
                <a:gridCol w="2848708"/>
                <a:gridCol w="2831123"/>
                <a:gridCol w="3300046"/>
              </a:tblGrid>
              <a:tr h="370840">
                <a:tc>
                  <a:txBody>
                    <a:bodyPr/>
                    <a:lstStyle/>
                    <a:p>
                      <a:endParaRPr lang="en-US" dirty="0"/>
                    </a:p>
                  </a:txBody>
                  <a:tcPr/>
                </a:tc>
                <a:tc>
                  <a:txBody>
                    <a:bodyPr/>
                    <a:lstStyle/>
                    <a:p>
                      <a:r>
                        <a:rPr lang="en-US" dirty="0" smtClean="0"/>
                        <a:t>Juvenile</a:t>
                      </a:r>
                      <a:r>
                        <a:rPr lang="en-US" baseline="0" dirty="0" smtClean="0"/>
                        <a:t> Delinquents Act</a:t>
                      </a:r>
                      <a:endParaRPr lang="en-US" dirty="0"/>
                    </a:p>
                  </a:txBody>
                  <a:tcPr/>
                </a:tc>
                <a:tc>
                  <a:txBody>
                    <a:bodyPr/>
                    <a:lstStyle/>
                    <a:p>
                      <a:r>
                        <a:rPr lang="en-US" dirty="0" smtClean="0"/>
                        <a:t>Young Offenders</a:t>
                      </a:r>
                      <a:r>
                        <a:rPr lang="en-US" baseline="0" dirty="0" smtClean="0"/>
                        <a:t> Act</a:t>
                      </a:r>
                      <a:endParaRPr lang="en-US" dirty="0"/>
                    </a:p>
                  </a:txBody>
                  <a:tcPr/>
                </a:tc>
                <a:tc>
                  <a:txBody>
                    <a:bodyPr/>
                    <a:lstStyle/>
                    <a:p>
                      <a:r>
                        <a:rPr lang="en-US" dirty="0" smtClean="0"/>
                        <a:t>Youth Criminal Justice Act</a:t>
                      </a:r>
                      <a:endParaRPr lang="en-US" dirty="0"/>
                    </a:p>
                  </a:txBody>
                  <a:tcPr/>
                </a:tc>
              </a:tr>
              <a:tr h="370840">
                <a:tc>
                  <a:txBody>
                    <a:bodyPr/>
                    <a:lstStyle/>
                    <a:p>
                      <a:r>
                        <a:rPr lang="en-US" dirty="0" smtClean="0"/>
                        <a:t>Date</a:t>
                      </a:r>
                      <a:endParaRPr lang="en-US" dirty="0"/>
                    </a:p>
                  </a:txBody>
                  <a:tcPr/>
                </a:tc>
                <a:tc>
                  <a:txBody>
                    <a:bodyPr/>
                    <a:lstStyle/>
                    <a:p>
                      <a:r>
                        <a:rPr lang="en-US" dirty="0" smtClean="0"/>
                        <a:t>1908-1984</a:t>
                      </a:r>
                      <a:endParaRPr lang="en-US" dirty="0"/>
                    </a:p>
                  </a:txBody>
                  <a:tcPr/>
                </a:tc>
                <a:tc>
                  <a:txBody>
                    <a:bodyPr/>
                    <a:lstStyle/>
                    <a:p>
                      <a:r>
                        <a:rPr lang="en-US" dirty="0" smtClean="0"/>
                        <a:t>1984-2002</a:t>
                      </a:r>
                      <a:endParaRPr lang="en-US" dirty="0"/>
                    </a:p>
                  </a:txBody>
                  <a:tcPr/>
                </a:tc>
                <a:tc>
                  <a:txBody>
                    <a:bodyPr/>
                    <a:lstStyle/>
                    <a:p>
                      <a:r>
                        <a:rPr lang="en-US" dirty="0" smtClean="0"/>
                        <a:t>2002 - Present</a:t>
                      </a:r>
                      <a:endParaRPr lang="en-US" dirty="0"/>
                    </a:p>
                  </a:txBody>
                  <a:tcPr/>
                </a:tc>
              </a:tr>
              <a:tr h="370840">
                <a:tc>
                  <a:txBody>
                    <a:bodyPr/>
                    <a:lstStyle/>
                    <a:p>
                      <a:r>
                        <a:rPr lang="en-US" dirty="0" smtClean="0"/>
                        <a:t>Philosophy</a:t>
                      </a:r>
                      <a:endParaRPr lang="en-US" dirty="0"/>
                    </a:p>
                  </a:txBody>
                  <a:tcPr/>
                </a:tc>
                <a:tc>
                  <a:txBody>
                    <a:bodyPr/>
                    <a:lstStyle/>
                    <a:p>
                      <a:r>
                        <a:rPr lang="en-US" dirty="0" smtClean="0"/>
                        <a:t>Juveniles are not criminals, but children who need </a:t>
                      </a:r>
                      <a:r>
                        <a:rPr lang="en-US" dirty="0" err="1" smtClean="0"/>
                        <a:t>guidence</a:t>
                      </a:r>
                      <a:endParaRPr lang="en-US" dirty="0"/>
                    </a:p>
                  </a:txBody>
                  <a:tcPr/>
                </a:tc>
                <a:tc>
                  <a:txBody>
                    <a:bodyPr/>
                    <a:lstStyle/>
                    <a:p>
                      <a:r>
                        <a:rPr lang="en-US" dirty="0" smtClean="0"/>
                        <a:t>Youth are less responsible for crimes than adults</a:t>
                      </a:r>
                      <a:endParaRPr lang="en-US" dirty="0"/>
                    </a:p>
                  </a:txBody>
                  <a:tcPr/>
                </a:tc>
                <a:tc>
                  <a:txBody>
                    <a:bodyPr/>
                    <a:lstStyle/>
                    <a:p>
                      <a:r>
                        <a:rPr lang="en-US" dirty="0" smtClean="0"/>
                        <a:t>Tougher sentences prevent crimes, but rehabilitation is important</a:t>
                      </a:r>
                      <a:endParaRPr lang="en-US" dirty="0"/>
                    </a:p>
                  </a:txBody>
                  <a:tcPr/>
                </a:tc>
              </a:tr>
              <a:tr h="370840">
                <a:tc>
                  <a:txBody>
                    <a:bodyPr/>
                    <a:lstStyle/>
                    <a:p>
                      <a:r>
                        <a:rPr lang="en-US" dirty="0" smtClean="0"/>
                        <a:t>Ages covered</a:t>
                      </a:r>
                      <a:endParaRPr lang="en-US" dirty="0"/>
                    </a:p>
                  </a:txBody>
                  <a:tcPr/>
                </a:tc>
                <a:tc>
                  <a:txBody>
                    <a:bodyPr/>
                    <a:lstStyle/>
                    <a:p>
                      <a:r>
                        <a:rPr lang="en-US" dirty="0" smtClean="0"/>
                        <a:t>7-18 (depends on province)</a:t>
                      </a:r>
                      <a:endParaRPr lang="en-US" dirty="0"/>
                    </a:p>
                  </a:txBody>
                  <a:tcPr/>
                </a:tc>
                <a:tc>
                  <a:txBody>
                    <a:bodyPr/>
                    <a:lstStyle/>
                    <a:p>
                      <a:r>
                        <a:rPr lang="en-US" dirty="0" smtClean="0"/>
                        <a:t>12-17</a:t>
                      </a:r>
                      <a:endParaRPr lang="en-US" dirty="0"/>
                    </a:p>
                  </a:txBody>
                  <a:tcPr/>
                </a:tc>
                <a:tc>
                  <a:txBody>
                    <a:bodyPr/>
                    <a:lstStyle/>
                    <a:p>
                      <a:r>
                        <a:rPr lang="en-US" dirty="0" smtClean="0"/>
                        <a:t>12-17, 14+ can be trial</a:t>
                      </a:r>
                      <a:r>
                        <a:rPr lang="en-US" baseline="0" dirty="0" smtClean="0"/>
                        <a:t> as adults</a:t>
                      </a:r>
                      <a:endParaRPr lang="en-US" dirty="0"/>
                    </a:p>
                  </a:txBody>
                  <a:tcPr/>
                </a:tc>
              </a:tr>
              <a:tr h="370840">
                <a:tc>
                  <a:txBody>
                    <a:bodyPr/>
                    <a:lstStyle/>
                    <a:p>
                      <a:r>
                        <a:rPr lang="en-US" dirty="0" smtClean="0"/>
                        <a:t>Youth Rights</a:t>
                      </a:r>
                      <a:endParaRPr lang="en-US" dirty="0"/>
                    </a:p>
                  </a:txBody>
                  <a:tcPr/>
                </a:tc>
                <a:tc>
                  <a:txBody>
                    <a:bodyPr/>
                    <a:lstStyle/>
                    <a:p>
                      <a:r>
                        <a:rPr lang="en-US" dirty="0" smtClean="0"/>
                        <a:t>No right to a lawyer</a:t>
                      </a:r>
                      <a:endParaRPr lang="en-US" dirty="0"/>
                    </a:p>
                  </a:txBody>
                  <a:tcPr/>
                </a:tc>
                <a:tc>
                  <a:txBody>
                    <a:bodyPr/>
                    <a:lstStyle/>
                    <a:p>
                      <a:r>
                        <a:rPr lang="en-US" dirty="0" smtClean="0"/>
                        <a:t>Must be advised by a lawyer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Must be advised by a lawyer</a:t>
                      </a:r>
                    </a:p>
                  </a:txBody>
                  <a:tcPr/>
                </a:tc>
              </a:tr>
              <a:tr h="370840">
                <a:tc>
                  <a:txBody>
                    <a:bodyPr/>
                    <a:lstStyle/>
                    <a:p>
                      <a:r>
                        <a:rPr lang="en-US" dirty="0" smtClean="0"/>
                        <a:t>Court</a:t>
                      </a:r>
                      <a:endParaRPr lang="en-US" dirty="0"/>
                    </a:p>
                  </a:txBody>
                  <a:tcPr/>
                </a:tc>
                <a:tc>
                  <a:txBody>
                    <a:bodyPr/>
                    <a:lstStyle/>
                    <a:p>
                      <a:r>
                        <a:rPr lang="en-US" dirty="0" smtClean="0"/>
                        <a:t>Charter</a:t>
                      </a:r>
                      <a:r>
                        <a:rPr lang="en-US" baseline="0" dirty="0" smtClean="0"/>
                        <a:t> rights did not apply</a:t>
                      </a:r>
                      <a:endParaRPr lang="en-US" dirty="0"/>
                    </a:p>
                  </a:txBody>
                  <a:tcPr/>
                </a:tc>
                <a:tc>
                  <a:txBody>
                    <a:bodyPr/>
                    <a:lstStyle/>
                    <a:p>
                      <a:r>
                        <a:rPr lang="en-US" dirty="0" smtClean="0"/>
                        <a:t>Charter rights applied</a:t>
                      </a:r>
                      <a:endParaRPr lang="en-US" dirty="0"/>
                    </a:p>
                  </a:txBody>
                  <a:tcPr/>
                </a:tc>
                <a:tc>
                  <a:txBody>
                    <a:bodyPr/>
                    <a:lstStyle/>
                    <a:p>
                      <a:r>
                        <a:rPr lang="en-US" dirty="0" smtClean="0"/>
                        <a:t>Charter rights</a:t>
                      </a:r>
                      <a:r>
                        <a:rPr lang="en-US" baseline="0" dirty="0" smtClean="0"/>
                        <a:t> applied</a:t>
                      </a:r>
                      <a:endParaRPr lang="en-US" dirty="0"/>
                    </a:p>
                  </a:txBody>
                  <a:tcPr/>
                </a:tc>
              </a:tr>
              <a:tr h="370840">
                <a:tc>
                  <a:txBody>
                    <a:bodyPr/>
                    <a:lstStyle/>
                    <a:p>
                      <a:r>
                        <a:rPr lang="en-US" dirty="0" smtClean="0"/>
                        <a:t>Sentencing (max)</a:t>
                      </a:r>
                      <a:endParaRPr lang="en-US" dirty="0"/>
                    </a:p>
                  </a:txBody>
                  <a:tcPr/>
                </a:tc>
                <a:tc>
                  <a:txBody>
                    <a:bodyPr/>
                    <a:lstStyle/>
                    <a:p>
                      <a:r>
                        <a:rPr lang="en-US" dirty="0" smtClean="0"/>
                        <a:t>Fine up to $25, placed in </a:t>
                      </a:r>
                      <a:r>
                        <a:rPr lang="en-US" dirty="0" err="1" smtClean="0"/>
                        <a:t>fostercare</a:t>
                      </a:r>
                      <a:r>
                        <a:rPr lang="en-US" dirty="0" smtClean="0"/>
                        <a:t>/group home</a:t>
                      </a:r>
                      <a:endParaRPr lang="en-US" dirty="0"/>
                    </a:p>
                  </a:txBody>
                  <a:tcPr/>
                </a:tc>
                <a:tc>
                  <a:txBody>
                    <a:bodyPr/>
                    <a:lstStyle/>
                    <a:p>
                      <a:r>
                        <a:rPr lang="en-US" dirty="0" smtClean="0"/>
                        <a:t>2-3 years,</a:t>
                      </a:r>
                      <a:r>
                        <a:rPr lang="en-US" baseline="0" dirty="0" smtClean="0"/>
                        <a:t> 5 for murder</a:t>
                      </a:r>
                      <a:endParaRPr lang="en-US" dirty="0"/>
                    </a:p>
                  </a:txBody>
                  <a:tcPr/>
                </a:tc>
                <a:tc>
                  <a:txBody>
                    <a:bodyPr/>
                    <a:lstStyle/>
                    <a:p>
                      <a:r>
                        <a:rPr lang="en-US" dirty="0" smtClean="0"/>
                        <a:t>Many sentences, up</a:t>
                      </a:r>
                      <a:r>
                        <a:rPr lang="en-US" baseline="0" dirty="0" smtClean="0"/>
                        <a:t> to 10 years for 1</a:t>
                      </a:r>
                      <a:r>
                        <a:rPr lang="en-US" baseline="30000" dirty="0" smtClean="0"/>
                        <a:t>st</a:t>
                      </a:r>
                      <a:r>
                        <a:rPr lang="en-US" baseline="0" dirty="0" smtClean="0"/>
                        <a:t> degree murder</a:t>
                      </a:r>
                      <a:endParaRPr lang="en-US" dirty="0"/>
                    </a:p>
                  </a:txBody>
                  <a:tcPr/>
                </a:tc>
              </a:tr>
            </a:tbl>
          </a:graphicData>
        </a:graphic>
      </p:graphicFrame>
    </p:spTree>
    <p:extLst>
      <p:ext uri="{BB962C8B-B14F-4D97-AF65-F5344CB8AC3E}">
        <p14:creationId xmlns:p14="http://schemas.microsoft.com/office/powerpoint/2010/main" val="2085086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304288" y="1825624"/>
            <a:ext cx="8917244" cy="6147944"/>
          </a:xfrm>
          <a:prstGeom prst="rect">
            <a:avLst/>
          </a:prstGeom>
        </p:spPr>
      </p:pic>
    </p:spTree>
    <p:extLst>
      <p:ext uri="{BB962C8B-B14F-4D97-AF65-F5344CB8AC3E}">
        <p14:creationId xmlns:p14="http://schemas.microsoft.com/office/powerpoint/2010/main" val="1244801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 Youth Criminal Justice Act</a:t>
            </a:r>
            <a:endParaRPr lang="en-US" u="sng" dirty="0"/>
          </a:p>
        </p:txBody>
      </p:sp>
      <p:sp>
        <p:nvSpPr>
          <p:cNvPr id="3" name="Content Placeholder 2"/>
          <p:cNvSpPr>
            <a:spLocks noGrp="1"/>
          </p:cNvSpPr>
          <p:nvPr>
            <p:ph idx="1"/>
          </p:nvPr>
        </p:nvSpPr>
        <p:spPr/>
        <p:txBody>
          <a:bodyPr/>
          <a:lstStyle/>
          <a:p>
            <a:r>
              <a:rPr lang="en-US" dirty="0" smtClean="0"/>
              <a:t>Purpose of the Youth Criminal Justice Act is to:</a:t>
            </a:r>
          </a:p>
          <a:p>
            <a:pPr lvl="1"/>
            <a:r>
              <a:rPr lang="en-US" dirty="0" smtClean="0"/>
              <a:t>Promote accountability, responsibility, and consequences for all youth crimes</a:t>
            </a:r>
          </a:p>
          <a:p>
            <a:pPr lvl="1"/>
            <a:r>
              <a:rPr lang="en-US" dirty="0" smtClean="0"/>
              <a:t>Support long-term solutions to youth crimes</a:t>
            </a:r>
          </a:p>
          <a:p>
            <a:pPr lvl="1"/>
            <a:r>
              <a:rPr lang="en-US" dirty="0" smtClean="0"/>
              <a:t>Respecting human rights protections for children, while protecting public safety</a:t>
            </a:r>
          </a:p>
          <a:p>
            <a:pPr lvl="1"/>
            <a:r>
              <a:rPr lang="en-US" dirty="0" smtClean="0"/>
              <a:t>Make youth justice more flexible</a:t>
            </a:r>
          </a:p>
          <a:p>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957606191"/>
              </p:ext>
            </p:extLst>
          </p:nvPr>
        </p:nvGraphicFramePr>
        <p:xfrm>
          <a:off x="1373632" y="4413842"/>
          <a:ext cx="8127999" cy="148336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r>
                        <a:rPr lang="en-US" dirty="0" smtClean="0"/>
                        <a:t>Age</a:t>
                      </a:r>
                      <a:endParaRPr lang="en-US" dirty="0"/>
                    </a:p>
                  </a:txBody>
                  <a:tcPr/>
                </a:tc>
                <a:tc>
                  <a:txBody>
                    <a:bodyPr/>
                    <a:lstStyle/>
                    <a:p>
                      <a:r>
                        <a:rPr lang="en-US" dirty="0" smtClean="0"/>
                        <a:t>Classification</a:t>
                      </a:r>
                      <a:endParaRPr lang="en-US" dirty="0"/>
                    </a:p>
                  </a:txBody>
                  <a:tcPr/>
                </a:tc>
                <a:tc>
                  <a:txBody>
                    <a:bodyPr/>
                    <a:lstStyle/>
                    <a:p>
                      <a:r>
                        <a:rPr lang="en-US" dirty="0" smtClean="0"/>
                        <a:t>Responsibility</a:t>
                      </a:r>
                      <a:endParaRPr lang="en-US" dirty="0"/>
                    </a:p>
                  </a:txBody>
                  <a:tcPr/>
                </a:tc>
              </a:tr>
              <a:tr h="370840">
                <a:tc>
                  <a:txBody>
                    <a:bodyPr/>
                    <a:lstStyle/>
                    <a:p>
                      <a:r>
                        <a:rPr lang="en-US" dirty="0" smtClean="0"/>
                        <a:t>0 </a:t>
                      </a:r>
                      <a:r>
                        <a:rPr lang="mr-IN" dirty="0" smtClean="0"/>
                        <a:t>–</a:t>
                      </a:r>
                      <a:r>
                        <a:rPr lang="en-US" dirty="0" smtClean="0"/>
                        <a:t> 11 years</a:t>
                      </a:r>
                      <a:endParaRPr lang="en-US" dirty="0"/>
                    </a:p>
                  </a:txBody>
                  <a:tcPr/>
                </a:tc>
                <a:tc>
                  <a:txBody>
                    <a:bodyPr/>
                    <a:lstStyle/>
                    <a:p>
                      <a:r>
                        <a:rPr lang="en-US" dirty="0" smtClean="0"/>
                        <a:t>Child</a:t>
                      </a:r>
                      <a:endParaRPr lang="en-US" dirty="0"/>
                    </a:p>
                  </a:txBody>
                  <a:tcPr/>
                </a:tc>
                <a:tc>
                  <a:txBody>
                    <a:bodyPr/>
                    <a:lstStyle/>
                    <a:p>
                      <a:r>
                        <a:rPr lang="en-US" dirty="0" smtClean="0"/>
                        <a:t>None</a:t>
                      </a:r>
                      <a:endParaRPr lang="en-US" dirty="0"/>
                    </a:p>
                  </a:txBody>
                  <a:tcPr/>
                </a:tc>
              </a:tr>
              <a:tr h="370840">
                <a:tc>
                  <a:txBody>
                    <a:bodyPr/>
                    <a:lstStyle/>
                    <a:p>
                      <a:r>
                        <a:rPr lang="en-US" dirty="0" smtClean="0"/>
                        <a:t>12 </a:t>
                      </a:r>
                      <a:r>
                        <a:rPr lang="mr-IN" dirty="0" smtClean="0"/>
                        <a:t>–</a:t>
                      </a:r>
                      <a:r>
                        <a:rPr lang="en-US" dirty="0" smtClean="0"/>
                        <a:t> 17 years</a:t>
                      </a:r>
                      <a:endParaRPr lang="en-US" dirty="0"/>
                    </a:p>
                  </a:txBody>
                  <a:tcPr/>
                </a:tc>
                <a:tc>
                  <a:txBody>
                    <a:bodyPr/>
                    <a:lstStyle/>
                    <a:p>
                      <a:r>
                        <a:rPr lang="en-US" dirty="0" smtClean="0"/>
                        <a:t>Youth</a:t>
                      </a:r>
                      <a:endParaRPr lang="en-US" dirty="0"/>
                    </a:p>
                  </a:txBody>
                  <a:tcPr/>
                </a:tc>
                <a:tc>
                  <a:txBody>
                    <a:bodyPr/>
                    <a:lstStyle/>
                    <a:p>
                      <a:r>
                        <a:rPr lang="en-US" dirty="0" smtClean="0"/>
                        <a:t>Partial</a:t>
                      </a:r>
                      <a:endParaRPr lang="en-US" dirty="0"/>
                    </a:p>
                  </a:txBody>
                  <a:tcPr/>
                </a:tc>
              </a:tr>
              <a:tr h="370840">
                <a:tc>
                  <a:txBody>
                    <a:bodyPr/>
                    <a:lstStyle/>
                    <a:p>
                      <a:r>
                        <a:rPr lang="en-US" dirty="0" smtClean="0"/>
                        <a:t>18+ years</a:t>
                      </a:r>
                      <a:endParaRPr lang="en-US" dirty="0"/>
                    </a:p>
                  </a:txBody>
                  <a:tcPr/>
                </a:tc>
                <a:tc>
                  <a:txBody>
                    <a:bodyPr/>
                    <a:lstStyle/>
                    <a:p>
                      <a:r>
                        <a:rPr lang="en-US" dirty="0" smtClean="0"/>
                        <a:t>Adult</a:t>
                      </a:r>
                      <a:endParaRPr lang="en-US" dirty="0"/>
                    </a:p>
                  </a:txBody>
                  <a:tcPr/>
                </a:tc>
                <a:tc>
                  <a:txBody>
                    <a:bodyPr/>
                    <a:lstStyle/>
                    <a:p>
                      <a:r>
                        <a:rPr lang="en-US" dirty="0" smtClean="0"/>
                        <a:t>Full</a:t>
                      </a:r>
                      <a:endParaRPr lang="en-US" dirty="0"/>
                    </a:p>
                  </a:txBody>
                  <a:tcPr/>
                </a:tc>
              </a:tr>
            </a:tbl>
          </a:graphicData>
        </a:graphic>
      </p:graphicFrame>
    </p:spTree>
    <p:extLst>
      <p:ext uri="{BB962C8B-B14F-4D97-AF65-F5344CB8AC3E}">
        <p14:creationId xmlns:p14="http://schemas.microsoft.com/office/powerpoint/2010/main" val="590733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Rights of Youth</a:t>
            </a:r>
            <a:endParaRPr lang="en-US" u="sng" dirty="0"/>
          </a:p>
        </p:txBody>
      </p:sp>
      <p:sp>
        <p:nvSpPr>
          <p:cNvPr id="3" name="Content Placeholder 2"/>
          <p:cNvSpPr>
            <a:spLocks noGrp="1"/>
          </p:cNvSpPr>
          <p:nvPr>
            <p:ph idx="1"/>
          </p:nvPr>
        </p:nvSpPr>
        <p:spPr/>
        <p:txBody>
          <a:bodyPr/>
          <a:lstStyle/>
          <a:p>
            <a:r>
              <a:rPr lang="en-US" dirty="0" smtClean="0"/>
              <a:t>Police do not need to arrest youth, they may talk to the young person, inform their parent(s) or guardian(s). However, these incidents are recorded so that charges may be laid if the youth gets in trouble again. </a:t>
            </a:r>
          </a:p>
          <a:p>
            <a:r>
              <a:rPr lang="en-US" dirty="0" smtClean="0"/>
              <a:t>Alternatives Measures programs </a:t>
            </a:r>
          </a:p>
          <a:p>
            <a:pPr lvl="1"/>
            <a:r>
              <a:rPr lang="en-US" dirty="0" smtClean="0"/>
              <a:t>Designed to help youth learn from their mistakes outside of the court system</a:t>
            </a:r>
          </a:p>
          <a:p>
            <a:pPr lvl="1"/>
            <a:r>
              <a:rPr lang="en-US" dirty="0" smtClean="0"/>
              <a:t>Ex. Working for the person who was wronged, community service, counselling, drug and alcohol treatment, etc. </a:t>
            </a:r>
          </a:p>
        </p:txBody>
      </p:sp>
    </p:spTree>
    <p:extLst>
      <p:ext uri="{BB962C8B-B14F-4D97-AF65-F5344CB8AC3E}">
        <p14:creationId xmlns:p14="http://schemas.microsoft.com/office/powerpoint/2010/main" val="593440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Arrest and Detention</a:t>
            </a:r>
            <a:endParaRPr lang="en-US" u="sng" dirty="0"/>
          </a:p>
        </p:txBody>
      </p:sp>
      <p:sp>
        <p:nvSpPr>
          <p:cNvPr id="3" name="Content Placeholder 2"/>
          <p:cNvSpPr>
            <a:spLocks noGrp="1"/>
          </p:cNvSpPr>
          <p:nvPr>
            <p:ph idx="1"/>
          </p:nvPr>
        </p:nvSpPr>
        <p:spPr/>
        <p:txBody>
          <a:bodyPr>
            <a:normAutofit fontScale="92500" lnSpcReduction="20000"/>
          </a:bodyPr>
          <a:lstStyle/>
          <a:p>
            <a:r>
              <a:rPr lang="en-US" dirty="0" smtClean="0"/>
              <a:t>All rights listed in the Charter applies to all youth</a:t>
            </a:r>
          </a:p>
          <a:p>
            <a:r>
              <a:rPr lang="en-US" dirty="0" smtClean="0"/>
              <a:t>Right’s must be describe in clear, understandable language (for them)</a:t>
            </a:r>
          </a:p>
          <a:p>
            <a:r>
              <a:rPr lang="en-US" dirty="0" smtClean="0"/>
              <a:t>Youth must be told:</a:t>
            </a:r>
          </a:p>
          <a:p>
            <a:pPr lvl="1"/>
            <a:r>
              <a:rPr lang="en-US" dirty="0" smtClean="0"/>
              <a:t>He/she doesn’t need to make a statement</a:t>
            </a:r>
          </a:p>
          <a:p>
            <a:pPr lvl="1"/>
            <a:r>
              <a:rPr lang="en-US" dirty="0" smtClean="0"/>
              <a:t>Anything they say could be used against them</a:t>
            </a:r>
          </a:p>
          <a:p>
            <a:pPr lvl="1"/>
            <a:r>
              <a:rPr lang="en-US" dirty="0" smtClean="0"/>
              <a:t>They have the right to a lawyer</a:t>
            </a:r>
          </a:p>
          <a:p>
            <a:pPr lvl="1"/>
            <a:r>
              <a:rPr lang="en-US" dirty="0" smtClean="0"/>
              <a:t>They have the right to have an adult present during questioning</a:t>
            </a:r>
          </a:p>
          <a:p>
            <a:pPr lvl="1"/>
            <a:r>
              <a:rPr lang="en-US" dirty="0" smtClean="0"/>
              <a:t>*Any youth who decides to ignore these writes must sign a statement*</a:t>
            </a:r>
          </a:p>
          <a:p>
            <a:r>
              <a:rPr lang="en-US" dirty="0" smtClean="0"/>
              <a:t>Supreme court has ruled that when these rights are not followed anything the youth says is inadmissible as evidence</a:t>
            </a:r>
          </a:p>
          <a:p>
            <a:r>
              <a:rPr lang="en-US" dirty="0" smtClean="0"/>
              <a:t>Parents MUST be notified as soon as their child is detained or arrested.  They can be ordered to attend hearings.</a:t>
            </a:r>
            <a:endParaRPr lang="en-US" dirty="0"/>
          </a:p>
        </p:txBody>
      </p:sp>
    </p:spTree>
    <p:extLst>
      <p:ext uri="{BB962C8B-B14F-4D97-AF65-F5344CB8AC3E}">
        <p14:creationId xmlns:p14="http://schemas.microsoft.com/office/powerpoint/2010/main" val="117359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Detention and Bail</a:t>
            </a:r>
            <a:endParaRPr lang="en-US" u="sng" dirty="0"/>
          </a:p>
        </p:txBody>
      </p:sp>
      <p:sp>
        <p:nvSpPr>
          <p:cNvPr id="3" name="Content Placeholder 2"/>
          <p:cNvSpPr>
            <a:spLocks noGrp="1"/>
          </p:cNvSpPr>
          <p:nvPr>
            <p:ph idx="1"/>
          </p:nvPr>
        </p:nvSpPr>
        <p:spPr/>
        <p:txBody>
          <a:bodyPr>
            <a:normAutofit fontScale="92500" lnSpcReduction="20000"/>
          </a:bodyPr>
          <a:lstStyle/>
          <a:p>
            <a:r>
              <a:rPr lang="en-US" dirty="0" smtClean="0"/>
              <a:t>Youths and adults have the same right to bail, however youth generally have conditions they must follow.</a:t>
            </a:r>
          </a:p>
          <a:p>
            <a:r>
              <a:rPr lang="en-US" dirty="0" smtClean="0"/>
              <a:t>Youth are released to their parent/guardian and do not need to put up money for bail. If the parent deliberately fails to carry out these duties can face criminal charges.</a:t>
            </a:r>
          </a:p>
          <a:p>
            <a:r>
              <a:rPr lang="en-US" dirty="0" smtClean="0"/>
              <a:t>If a youth is likely to reoffend they will be sent to a foster home or placed under house arrest.</a:t>
            </a:r>
          </a:p>
          <a:p>
            <a:r>
              <a:rPr lang="en-US" dirty="0" smtClean="0"/>
              <a:t>Youth can only be fingerprinted/photographed when they have been charged with an indicatable offence. If they aren’t convicted they must be destroyed.</a:t>
            </a:r>
          </a:p>
          <a:p>
            <a:r>
              <a:rPr lang="en-US" dirty="0" smtClean="0"/>
              <a:t>Youth records are not immediately destroyed when a youth turns 18 and can be used in adult bail hearings.</a:t>
            </a:r>
            <a:endParaRPr lang="en-US" dirty="0"/>
          </a:p>
        </p:txBody>
      </p:sp>
    </p:spTree>
    <p:extLst>
      <p:ext uri="{BB962C8B-B14F-4D97-AF65-F5344CB8AC3E}">
        <p14:creationId xmlns:p14="http://schemas.microsoft.com/office/powerpoint/2010/main" val="1884202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Privacy of Hearings</a:t>
            </a:r>
            <a:endParaRPr lang="en-US" u="sng" dirty="0"/>
          </a:p>
        </p:txBody>
      </p:sp>
      <p:sp>
        <p:nvSpPr>
          <p:cNvPr id="3" name="Content Placeholder 2"/>
          <p:cNvSpPr>
            <a:spLocks noGrp="1"/>
          </p:cNvSpPr>
          <p:nvPr>
            <p:ph idx="1"/>
          </p:nvPr>
        </p:nvSpPr>
        <p:spPr/>
        <p:txBody>
          <a:bodyPr/>
          <a:lstStyle/>
          <a:p>
            <a:r>
              <a:rPr lang="en-US" dirty="0"/>
              <a:t>M</a:t>
            </a:r>
            <a:r>
              <a:rPr lang="en-US" dirty="0" smtClean="0"/>
              <a:t>edia can attend trials involving youth and report on them, however, the identity of the youth can only be disclosed under certain conditions (a 14-17 year old convicted of a serious crime)</a:t>
            </a:r>
          </a:p>
          <a:p>
            <a:r>
              <a:rPr lang="en-US" dirty="0" smtClean="0"/>
              <a:t>If the youth is considered dangerous at large they name and picture may be published</a:t>
            </a:r>
          </a:p>
          <a:p>
            <a:endParaRPr lang="en-US" dirty="0" smtClean="0"/>
          </a:p>
          <a:p>
            <a:endParaRPr lang="en-US" dirty="0" smtClean="0"/>
          </a:p>
        </p:txBody>
      </p:sp>
    </p:spTree>
    <p:extLst>
      <p:ext uri="{BB962C8B-B14F-4D97-AF65-F5344CB8AC3E}">
        <p14:creationId xmlns:p14="http://schemas.microsoft.com/office/powerpoint/2010/main" val="1569358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Transfer to Adult Court</a:t>
            </a:r>
            <a:endParaRPr lang="en-US" u="sng" dirty="0"/>
          </a:p>
        </p:txBody>
      </p:sp>
      <p:sp>
        <p:nvSpPr>
          <p:cNvPr id="3" name="Content Placeholder 2"/>
          <p:cNvSpPr>
            <a:spLocks noGrp="1"/>
          </p:cNvSpPr>
          <p:nvPr>
            <p:ph idx="1"/>
          </p:nvPr>
        </p:nvSpPr>
        <p:spPr/>
        <p:txBody>
          <a:bodyPr/>
          <a:lstStyle/>
          <a:p>
            <a:r>
              <a:rPr lang="en-US" dirty="0" smtClean="0"/>
              <a:t>Youth must be 14 years old at the time the offence was committed</a:t>
            </a:r>
          </a:p>
          <a:p>
            <a:r>
              <a:rPr lang="en-US" dirty="0" smtClean="0"/>
              <a:t>Must be a serious crime</a:t>
            </a:r>
          </a:p>
          <a:p>
            <a:r>
              <a:rPr lang="en-US" dirty="0" smtClean="0"/>
              <a:t>Will face the same sentences as adults</a:t>
            </a:r>
          </a:p>
          <a:p>
            <a:r>
              <a:rPr lang="en-US" dirty="0" smtClean="0"/>
              <a:t>Must seek to be trialed before the accused enters their plea</a:t>
            </a:r>
          </a:p>
          <a:p>
            <a:r>
              <a:rPr lang="en-US" dirty="0" smtClean="0"/>
              <a:t>The Crown usually seeks transfer to adult court, but the youth can request to be transferred to adult court, but this rarely happens</a:t>
            </a:r>
          </a:p>
          <a:p>
            <a:r>
              <a:rPr lang="en-US" dirty="0" smtClean="0"/>
              <a:t>Any 12 or 13 year old who commits a serious crimes CAN’T be transferred to adult court</a:t>
            </a:r>
            <a:endParaRPr lang="en-US" dirty="0"/>
          </a:p>
        </p:txBody>
      </p:sp>
    </p:spTree>
    <p:extLst>
      <p:ext uri="{BB962C8B-B14F-4D97-AF65-F5344CB8AC3E}">
        <p14:creationId xmlns:p14="http://schemas.microsoft.com/office/powerpoint/2010/main" val="88871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620</TotalTime>
  <Words>883</Words>
  <Application>Microsoft Macintosh PowerPoint</Application>
  <PresentationFormat>Widescreen</PresentationFormat>
  <Paragraphs>107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Calibri Light</vt:lpstr>
      <vt:lpstr>Mangal</vt:lpstr>
      <vt:lpstr>Arial</vt:lpstr>
      <vt:lpstr>Office Theme</vt:lpstr>
      <vt:lpstr>Chapter 10</vt:lpstr>
      <vt:lpstr>Youth Criminal Justice</vt:lpstr>
      <vt:lpstr>PowerPoint Presentation</vt:lpstr>
      <vt:lpstr> Youth Criminal Justice Act</vt:lpstr>
      <vt:lpstr>Rights of Youth</vt:lpstr>
      <vt:lpstr>Arrest and Detention</vt:lpstr>
      <vt:lpstr>Detention and Bail</vt:lpstr>
      <vt:lpstr>Privacy of Hearings</vt:lpstr>
      <vt:lpstr>Transfer to Adult Court</vt:lpstr>
      <vt:lpstr>Sentencing</vt:lpstr>
      <vt:lpstr>PowerPoint Presentation</vt:lpstr>
      <vt:lpstr>PowerPoint Presentation</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15</cp:revision>
  <dcterms:created xsi:type="dcterms:W3CDTF">2018-04-09T14:21:35Z</dcterms:created>
  <dcterms:modified xsi:type="dcterms:W3CDTF">2018-04-10T00:42:33Z</dcterms:modified>
</cp:coreProperties>
</file>